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5" r:id="rId1"/>
  </p:sldMasterIdLst>
  <p:notesMasterIdLst>
    <p:notesMasterId r:id="rId54"/>
  </p:notesMasterIdLst>
  <p:sldIdLst>
    <p:sldId id="256" r:id="rId2"/>
    <p:sldId id="257" r:id="rId3"/>
    <p:sldId id="295" r:id="rId4"/>
    <p:sldId id="258" r:id="rId5"/>
    <p:sldId id="259" r:id="rId6"/>
    <p:sldId id="275" r:id="rId7"/>
    <p:sldId id="260" r:id="rId8"/>
    <p:sldId id="296" r:id="rId9"/>
    <p:sldId id="272" r:id="rId10"/>
    <p:sldId id="274" r:id="rId11"/>
    <p:sldId id="297" r:id="rId12"/>
    <p:sldId id="280" r:id="rId13"/>
    <p:sldId id="282" r:id="rId14"/>
    <p:sldId id="281" r:id="rId15"/>
    <p:sldId id="298" r:id="rId16"/>
    <p:sldId id="299" r:id="rId17"/>
    <p:sldId id="300" r:id="rId18"/>
    <p:sldId id="302" r:id="rId19"/>
    <p:sldId id="301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3" r:id="rId29"/>
    <p:sldId id="315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325" r:id="rId38"/>
    <p:sldId id="326" r:id="rId39"/>
    <p:sldId id="328" r:id="rId40"/>
    <p:sldId id="327" r:id="rId41"/>
    <p:sldId id="329" r:id="rId42"/>
    <p:sldId id="333" r:id="rId43"/>
    <p:sldId id="334" r:id="rId44"/>
    <p:sldId id="335" r:id="rId45"/>
    <p:sldId id="336" r:id="rId46"/>
    <p:sldId id="338" r:id="rId47"/>
    <p:sldId id="343" r:id="rId48"/>
    <p:sldId id="344" r:id="rId49"/>
    <p:sldId id="345" r:id="rId50"/>
    <p:sldId id="347" r:id="rId51"/>
    <p:sldId id="350" r:id="rId52"/>
    <p:sldId id="351" r:id="rId5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55" autoAdjust="0"/>
    <p:restoredTop sz="94660"/>
  </p:normalViewPr>
  <p:slideViewPr>
    <p:cSldViewPr snapToObjects="1">
      <p:cViewPr varScale="1">
        <p:scale>
          <a:sx n="67" d="100"/>
          <a:sy n="67" d="100"/>
        </p:scale>
        <p:origin x="-5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744F2-2A2F-B546-88BE-6A3EF8DD7D44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74C01D-0AC5-1647-AC29-2BF550EDA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578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73F769-E63B-EC4F-AB69-48F703AE39E6}" type="slidenum">
              <a:rPr lang="en-US"/>
              <a:pPr/>
              <a:t>9</a:t>
            </a:fld>
            <a:endParaRPr lang="en-US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021954-46F5-AA4E-8AFA-5314A3AD0D73}" type="slidenum">
              <a:rPr lang="en-US"/>
              <a:pPr/>
              <a:t>33</a:t>
            </a:fld>
            <a:endParaRPr lang="en-US"/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F5DA79-6F5F-3846-B7D9-C0FFE1979DFF}" type="slidenum">
              <a:rPr lang="en-US"/>
              <a:pPr/>
              <a:t>34</a:t>
            </a:fld>
            <a:endParaRPr lang="en-US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6EE8D5-962E-0149-B509-9D306C45F85B}" type="slidenum">
              <a:rPr lang="en-US"/>
              <a:pPr/>
              <a:t>35</a:t>
            </a:fld>
            <a:endParaRPr lang="en-US"/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CE879D-3A98-F84E-9021-4F594C6C8E75}" type="slidenum">
              <a:rPr lang="en-US"/>
              <a:pPr/>
              <a:t>36</a:t>
            </a:fld>
            <a:endParaRPr lang="en-US"/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ECAFFC-A4FB-B143-A05D-4A724D63E522}" type="slidenum">
              <a:rPr lang="en-US"/>
              <a:pPr/>
              <a:t>37</a:t>
            </a:fld>
            <a:endParaRPr lang="en-US"/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2EE41E-A6A1-C346-9B5B-17CEB4565D21}" type="slidenum">
              <a:rPr lang="en-US"/>
              <a:pPr/>
              <a:t>38</a:t>
            </a:fld>
            <a:endParaRPr lang="en-US"/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22898F-571A-394A-B33A-FC4CD64D4C67}" type="slidenum">
              <a:rPr lang="en-US"/>
              <a:pPr/>
              <a:t>39</a:t>
            </a:fld>
            <a:endParaRPr lang="en-US"/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F1F83B-7FFB-1D40-82E4-1A6961B68CED}" type="slidenum">
              <a:rPr lang="en-US"/>
              <a:pPr/>
              <a:t>40</a:t>
            </a:fld>
            <a:endParaRPr lang="en-US"/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5D5C06-7B80-3144-BEEF-D3577F92A944}" type="slidenum">
              <a:rPr lang="en-US"/>
              <a:pPr/>
              <a:t>41</a:t>
            </a:fld>
            <a:endParaRPr lang="en-US"/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F88910-93BD-DF4F-A425-99772BA9F007}" type="slidenum">
              <a:rPr lang="en-US"/>
              <a:pPr/>
              <a:t>42</a:t>
            </a:fld>
            <a:endParaRPr lang="en-US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BDCDE9-276C-B74F-83BB-815BAE7D0867}" type="slidenum">
              <a:rPr lang="en-US"/>
              <a:pPr/>
              <a:t>12</a:t>
            </a:fld>
            <a:endParaRPr lang="en-US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E33EC0-21DC-6D45-A777-715DC0F425B6}" type="slidenum">
              <a:rPr lang="en-US"/>
              <a:pPr/>
              <a:t>43</a:t>
            </a:fld>
            <a:endParaRPr lang="en-US"/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5356D7-E9D4-5140-AA59-F0F7F559EB57}" type="slidenum">
              <a:rPr lang="en-US"/>
              <a:pPr/>
              <a:t>44</a:t>
            </a:fld>
            <a:endParaRPr lang="en-US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58417C-330E-194B-8348-95531FFD5F37}" type="slidenum">
              <a:rPr lang="en-US"/>
              <a:pPr/>
              <a:t>45</a:t>
            </a:fld>
            <a:endParaRPr lang="en-US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7055BF-FFEF-8C4C-8745-94DDE61117FC}" type="slidenum">
              <a:rPr lang="en-US"/>
              <a:pPr/>
              <a:t>46</a:t>
            </a:fld>
            <a:endParaRPr lang="en-US"/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316117-B262-DD49-8B41-C849407E6258}" type="slidenum">
              <a:rPr lang="en-US"/>
              <a:pPr/>
              <a:t>47</a:t>
            </a:fld>
            <a:endParaRPr lang="en-US"/>
          </a:p>
        </p:txBody>
      </p:sp>
      <p:sp>
        <p:nvSpPr>
          <p:cNvPr id="209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8C0FA6-874D-C143-8B0D-F49B8B3DEB54}" type="slidenum">
              <a:rPr lang="en-US"/>
              <a:pPr/>
              <a:t>48</a:t>
            </a:fld>
            <a:endParaRPr lang="en-US"/>
          </a:p>
        </p:txBody>
      </p:sp>
      <p:sp>
        <p:nvSpPr>
          <p:cNvPr id="210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CB8582-D6A5-A547-AF19-7B9FF0268982}" type="slidenum">
              <a:rPr lang="en-US"/>
              <a:pPr/>
              <a:t>49</a:t>
            </a:fld>
            <a:endParaRPr lang="en-US"/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4EF5AD-31E1-284B-95E5-7179EA9BB162}" type="slidenum">
              <a:rPr lang="en-US"/>
              <a:pPr/>
              <a:t>50</a:t>
            </a:fld>
            <a:endParaRPr lang="en-US"/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EE2A10-815A-8747-9FC5-7B666F55B5AF}" type="slidenum">
              <a:rPr lang="en-US"/>
              <a:pPr/>
              <a:t>51</a:t>
            </a:fld>
            <a:endParaRPr lang="en-US"/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702967-1751-C248-B2D2-45AC852D8F23}" type="slidenum">
              <a:rPr lang="en-US"/>
              <a:pPr/>
              <a:t>52</a:t>
            </a:fld>
            <a:endParaRPr lang="en-US"/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9BEE1-3E7A-594B-B057-6B7FDE8D3964}" type="slidenum">
              <a:rPr lang="en-US"/>
              <a:pPr/>
              <a:t>13</a:t>
            </a:fld>
            <a:endParaRPr lang="en-US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CC1C53-AE89-4D4A-BAD9-97EEA948679B}" type="slidenum">
              <a:rPr lang="en-US"/>
              <a:pPr/>
              <a:t>14</a:t>
            </a:fld>
            <a:endParaRPr lang="en-US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FA81FF-10A7-E745-9144-4AB96181E021}" type="slidenum">
              <a:rPr lang="en-US"/>
              <a:pPr/>
              <a:t>28</a:t>
            </a:fld>
            <a:endParaRPr lang="en-US"/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C67C0B-D270-F14D-9194-6320C00017CD}" type="slidenum">
              <a:rPr lang="en-US"/>
              <a:pPr/>
              <a:t>29</a:t>
            </a:fld>
            <a:endParaRPr lang="en-US"/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6475AD-A128-C942-A188-1456E89F6E27}" type="slidenum">
              <a:rPr lang="en-US"/>
              <a:pPr/>
              <a:t>30</a:t>
            </a:fld>
            <a:endParaRPr lang="en-US"/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3D4763-D8B6-F441-BE6E-F1023B872FC2}" type="slidenum">
              <a:rPr lang="en-US"/>
              <a:pPr/>
              <a:t>31</a:t>
            </a:fld>
            <a:endParaRPr lang="en-US"/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C3D3A4-8F31-AD42-A84A-6C449D8C9C51}" type="slidenum">
              <a:rPr lang="en-US"/>
              <a:pPr/>
              <a:t>32</a:t>
            </a:fld>
            <a:endParaRPr lang="en-US"/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/>
          <a:srcRect l="469" t="13915"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18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/>
          <a:srcRect l="52272" t="8889" r="5152" b="16566"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18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/>
          <a:srcRect l="17353" t="9412" r="17500" b="32353"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4E94F59-3053-6E43-B301-21A2AB215ABF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45720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bin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11" Type="http://schemas.openxmlformats.org/officeDocument/2006/relationships/image" Target="../media/image34.jpe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7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bin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9.bin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0.bin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dl.tamu.edu/FLORA/tfplab/veg33.jpg" TargetMode="External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hyperlink" Target="http://www.csdl.tamu.edu/FLORA/tfplab/veg33.jpg" TargetMode="External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png"/><Relationship Id="rId9" Type="http://schemas.openxmlformats.org/officeDocument/2006/relationships/image" Target="../media/image5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5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Botany </a:t>
            </a:r>
            <a:br>
              <a:rPr lang="en-US" dirty="0" smtClean="0"/>
            </a:br>
            <a:r>
              <a:rPr lang="en-US" dirty="0" smtClean="0"/>
              <a:t>the study of plants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General Biology</a:t>
            </a:r>
          </a:p>
          <a:p>
            <a:r>
              <a:rPr lang="en-US" dirty="0" smtClean="0"/>
              <a:t>Mr. Cobb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09600" y="0"/>
            <a:ext cx="8534400" cy="1431925"/>
          </a:xfrm>
        </p:spPr>
        <p:txBody>
          <a:bodyPr/>
          <a:lstStyle/>
          <a:p>
            <a:pPr eaLnBrk="1" hangingPunct="1"/>
            <a:r>
              <a:rPr lang="en-US">
                <a:latin typeface="Comic Sans MS" charset="0"/>
              </a:rPr>
              <a:t>Plant Life Cycle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90600" y="1066800"/>
            <a:ext cx="7010400" cy="76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2800" b="1">
                <a:latin typeface="Comic Sans MS" charset="0"/>
              </a:rPr>
              <a:t>ALTERNATION OF GENERATIONS</a:t>
            </a:r>
          </a:p>
        </p:txBody>
      </p:sp>
      <p:pic>
        <p:nvPicPr>
          <p:cNvPr id="16388" name="Picture 5" descr="Figure 19-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1492250"/>
            <a:ext cx="59436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0" y="2667000"/>
            <a:ext cx="3810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Comic Sans MS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Vascular Plants</a:t>
            </a:r>
            <a:br>
              <a:rPr lang="en-US" dirty="0" smtClean="0"/>
            </a:br>
            <a:r>
              <a:rPr lang="en-US" dirty="0" smtClean="0"/>
              <a:t> without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Typical Ferns (</a:t>
            </a:r>
            <a:r>
              <a:rPr lang="en-US" dirty="0" err="1" smtClean="0"/>
              <a:t>Pteridophyta</a:t>
            </a:r>
            <a:r>
              <a:rPr lang="en-US" dirty="0"/>
              <a:t> </a:t>
            </a:r>
            <a:r>
              <a:rPr lang="en-US" dirty="0" smtClean="0"/>
              <a:t>phylum)</a:t>
            </a:r>
          </a:p>
          <a:p>
            <a:r>
              <a:rPr lang="en-US" dirty="0" smtClean="0"/>
              <a:t>Leaves are called fronds.</a:t>
            </a:r>
          </a:p>
          <a:p>
            <a:r>
              <a:rPr lang="en-US" dirty="0" smtClean="0"/>
              <a:t>Collection of spores on the bottom of leaves called </a:t>
            </a:r>
            <a:r>
              <a:rPr lang="en-US" dirty="0" err="1" smtClean="0"/>
              <a:t>sori</a:t>
            </a:r>
            <a:r>
              <a:rPr lang="en-US" dirty="0" smtClean="0"/>
              <a:t>.</a:t>
            </a:r>
          </a:p>
          <a:p>
            <a:r>
              <a:rPr lang="en-US" dirty="0" smtClean="0"/>
              <a:t>Unique reproduction of a heart shaped gametophyte.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13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bbl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bbl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bbl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bbl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22532" name="Picture 5" descr="fern_gamet_Composi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73038"/>
            <a:ext cx="8305800" cy="645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24580" name="Picture 5" descr="gameto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04800"/>
            <a:ext cx="8839200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23556" name="Picture 5" descr="fern_life_cyc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41300"/>
            <a:ext cx="8534400" cy="638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Vascular Plants</a:t>
            </a:r>
            <a:br>
              <a:rPr lang="en-US" dirty="0" smtClean="0"/>
            </a:br>
            <a:r>
              <a:rPr lang="en-US" dirty="0" smtClean="0"/>
              <a:t>without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3 other phyla include such plants as horsetails, club mosses, and whisk ferns.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41" y="3114675"/>
            <a:ext cx="1752600" cy="2840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ClubMoss_LycopodiumClavatum_VanceCove_05073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3429000"/>
            <a:ext cx="2971800" cy="2206884"/>
          </a:xfrm>
          <a:prstGeom prst="rect">
            <a:avLst/>
          </a:prstGeom>
        </p:spPr>
      </p:pic>
      <p:pic>
        <p:nvPicPr>
          <p:cNvPr id="6" name="Picture 5" descr="psilotophyta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3429000"/>
            <a:ext cx="2950195" cy="22068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4400" y="6031468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Horsetail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86200" y="6031468"/>
            <a:ext cx="1243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Club Moss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086600" y="603146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Whisk Fern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83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Vascular plants</a:t>
            </a:r>
            <a:br>
              <a:rPr lang="en-US" dirty="0" smtClean="0"/>
            </a:br>
            <a:r>
              <a:rPr lang="en-US" dirty="0" smtClean="0"/>
              <a:t>with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Gymnosperms = naked seed</a:t>
            </a:r>
          </a:p>
          <a:p>
            <a:pPr lvl="1"/>
            <a:r>
              <a:rPr lang="en-US" dirty="0"/>
              <a:t>Phylum </a:t>
            </a:r>
            <a:r>
              <a:rPr lang="en-US" dirty="0" err="1"/>
              <a:t>Coniferophyta</a:t>
            </a:r>
            <a:r>
              <a:rPr lang="en-US" dirty="0"/>
              <a:t>:  Cone bearing </a:t>
            </a:r>
            <a:r>
              <a:rPr lang="en-US" dirty="0" smtClean="0"/>
              <a:t>plants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i="1" dirty="0" smtClean="0"/>
              <a:t>Angiosperms</a:t>
            </a:r>
          </a:p>
          <a:p>
            <a:pPr lvl="1"/>
            <a:r>
              <a:rPr lang="en-US" i="1" dirty="0" smtClean="0"/>
              <a:t>Phylum </a:t>
            </a:r>
            <a:r>
              <a:rPr lang="en-US" i="1" dirty="0" err="1" smtClean="0"/>
              <a:t>Anthophyta</a:t>
            </a:r>
            <a:r>
              <a:rPr lang="en-US" i="1" dirty="0" smtClean="0"/>
              <a:t>:  The flowering plants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814" y="2556243"/>
            <a:ext cx="1021557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514601"/>
            <a:ext cx="1143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98894"/>
            <a:ext cx="1857577" cy="159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31" y="5175466"/>
            <a:ext cx="1356369" cy="159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C:\Documents and Settings\jcobb\Desktop\oaks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256" y="5198894"/>
            <a:ext cx="1796344" cy="161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Documents and Settings\jcobb\Desktop\Grape_Skin_PE_5_Resveratro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265" y="5198894"/>
            <a:ext cx="1754053" cy="159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Documents and Settings\jcobb\Desktop\pine 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2" y="2776537"/>
            <a:ext cx="1463273" cy="146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Documents and Settings\jcobb\Desktop\pivi742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808226"/>
            <a:ext cx="1905000" cy="143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72" y="2776537"/>
            <a:ext cx="996137" cy="1494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 descr="C:\Documents and Settings\jcobb\Desktop\corn%20ears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210" y="5226190"/>
            <a:ext cx="1937377" cy="1548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30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Coniferophyta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Seeds in cones  (pollen cones and seed cones)</a:t>
            </a:r>
          </a:p>
          <a:p>
            <a:r>
              <a:rPr lang="en-US" dirty="0" smtClean="0"/>
              <a:t>Evergreen</a:t>
            </a:r>
          </a:p>
          <a:p>
            <a:r>
              <a:rPr lang="en-US" dirty="0" smtClean="0"/>
              <a:t>No flower</a:t>
            </a:r>
          </a:p>
          <a:p>
            <a:r>
              <a:rPr lang="en-US" dirty="0" smtClean="0"/>
              <a:t>Notable members:</a:t>
            </a:r>
          </a:p>
          <a:p>
            <a:pPr lvl="1"/>
            <a:r>
              <a:rPr lang="en-US" dirty="0" smtClean="0"/>
              <a:t>Pine</a:t>
            </a:r>
          </a:p>
          <a:p>
            <a:pPr lvl="1"/>
            <a:r>
              <a:rPr lang="en-US" dirty="0" smtClean="0"/>
              <a:t>Yew</a:t>
            </a:r>
          </a:p>
          <a:p>
            <a:pPr lvl="1"/>
            <a:r>
              <a:rPr lang="en-US" dirty="0" smtClean="0"/>
              <a:t>Cypress</a:t>
            </a:r>
          </a:p>
          <a:p>
            <a:pPr lvl="1"/>
            <a:r>
              <a:rPr lang="en-US" dirty="0" smtClean="0"/>
              <a:t>Redwood</a:t>
            </a:r>
            <a:endParaRPr lang="en-US" dirty="0"/>
          </a:p>
        </p:txBody>
      </p:sp>
      <p:pic>
        <p:nvPicPr>
          <p:cNvPr id="4098" name="Picture 2" descr="C:\Documents and Settings\jcobb\Desktop\redwood-trun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874" y="3337660"/>
            <a:ext cx="2316956" cy="308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jcobb\Desktop\2464PPtourthroughtree_photocatch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693" y="3200400"/>
            <a:ext cx="2537346" cy="1681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48400" y="5562600"/>
            <a:ext cx="2753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California Redwood Trees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93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Conifer life cycle</a:t>
            </a:r>
            <a:endParaRPr lang="en-US" dirty="0"/>
          </a:p>
        </p:txBody>
      </p:sp>
      <p:pic>
        <p:nvPicPr>
          <p:cNvPr id="4" name="Content Placeholder 3" descr="I10-68-conifer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7529" r="-17529"/>
          <a:stretch>
            <a:fillRect/>
          </a:stretch>
        </p:blipFill>
        <p:spPr>
          <a:xfrm>
            <a:off x="275899" y="1586753"/>
            <a:ext cx="8868101" cy="5271247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Phylum </a:t>
            </a:r>
            <a:r>
              <a:rPr lang="en-US" dirty="0" err="1" smtClean="0"/>
              <a:t>Anthophyta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(Flowering Plants)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Angiosperms</a:t>
            </a:r>
          </a:p>
          <a:p>
            <a:r>
              <a:rPr lang="en-US" dirty="0" smtClean="0"/>
              <a:t>Seeds enclosed in an ovary</a:t>
            </a:r>
          </a:p>
          <a:p>
            <a:r>
              <a:rPr lang="en-US" dirty="0" smtClean="0"/>
              <a:t>Flowers</a:t>
            </a:r>
          </a:p>
          <a:p>
            <a:r>
              <a:rPr lang="en-US" dirty="0" smtClean="0"/>
              <a:t>Dominant vegetation </a:t>
            </a:r>
          </a:p>
          <a:p>
            <a:r>
              <a:rPr lang="en-US" dirty="0" smtClean="0"/>
              <a:t>Mature ovary is the fruit</a:t>
            </a:r>
            <a:endParaRPr lang="en-US" dirty="0"/>
          </a:p>
        </p:txBody>
      </p:sp>
      <p:pic>
        <p:nvPicPr>
          <p:cNvPr id="4" name="Picture 3" descr="largest flow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654493"/>
            <a:ext cx="2951956" cy="2531301"/>
          </a:xfrm>
          <a:prstGeom prst="rect">
            <a:avLst/>
          </a:prstGeom>
        </p:spPr>
      </p:pic>
      <p:pic>
        <p:nvPicPr>
          <p:cNvPr id="5" name="Picture 4" descr="corn tass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4419600"/>
            <a:ext cx="3313113" cy="222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0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day of creation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OR created on the backs of crystals if you’re an evolutionist, because that makes sense!  </a:t>
            </a:r>
            <a:r>
              <a:rPr lang="en-US" dirty="0" err="1" smtClean="0">
                <a:sym typeface="Wingdings"/>
              </a:rPr>
              <a:t></a:t>
            </a:r>
            <a:r>
              <a:rPr lang="en-US" dirty="0" smtClean="0">
                <a:sym typeface="Wingdings"/>
              </a:rPr>
              <a:t>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large stuff </a:t>
            </a:r>
            <a:br>
              <a:rPr lang="en-US" dirty="0" smtClean="0"/>
            </a:br>
            <a:r>
              <a:rPr lang="en-US" dirty="0" smtClean="0"/>
              <a:t>Just for fun!</a:t>
            </a:r>
            <a:endParaRPr lang="en-US" dirty="0"/>
          </a:p>
        </p:txBody>
      </p:sp>
      <p:pic>
        <p:nvPicPr>
          <p:cNvPr id="4" name="Content Placeholder 3" descr="largest tre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5948" r="-5948"/>
          <a:stretch>
            <a:fillRect/>
          </a:stretch>
        </p:blipFill>
        <p:spPr>
          <a:xfrm>
            <a:off x="0" y="1905000"/>
            <a:ext cx="3355702" cy="1994647"/>
          </a:xfrm>
        </p:spPr>
      </p:pic>
      <p:pic>
        <p:nvPicPr>
          <p:cNvPr id="5" name="Picture 4" descr="largest ca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5787" y="1676400"/>
            <a:ext cx="2208213" cy="2692943"/>
          </a:xfrm>
          <a:prstGeom prst="rect">
            <a:avLst/>
          </a:prstGeom>
        </p:spPr>
      </p:pic>
      <p:pic>
        <p:nvPicPr>
          <p:cNvPr id="6" name="Picture 5" descr="largest pumpki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043" y="4114800"/>
            <a:ext cx="3007659" cy="2339959"/>
          </a:xfrm>
          <a:prstGeom prst="rect">
            <a:avLst/>
          </a:prstGeom>
        </p:spPr>
      </p:pic>
      <p:pic>
        <p:nvPicPr>
          <p:cNvPr id="7" name="Picture 6" descr="George-tallest-dog-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2242" y="4724400"/>
            <a:ext cx="3031758" cy="2006434"/>
          </a:xfrm>
          <a:prstGeom prst="rect">
            <a:avLst/>
          </a:prstGeom>
        </p:spPr>
      </p:pic>
      <p:pic>
        <p:nvPicPr>
          <p:cNvPr id="8" name="Picture 7" descr="longest moustach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4806" y="1905000"/>
            <a:ext cx="2337436" cy="1600201"/>
          </a:xfrm>
          <a:prstGeom prst="rect">
            <a:avLst/>
          </a:prstGeom>
        </p:spPr>
      </p:pic>
      <p:pic>
        <p:nvPicPr>
          <p:cNvPr id="9" name="Picture 8" descr="largest cabbage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87934" y="3899647"/>
            <a:ext cx="2420471" cy="1815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Flowering Plants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There are two classes:</a:t>
            </a:r>
          </a:p>
          <a:p>
            <a:pPr>
              <a:buNone/>
            </a:pPr>
            <a:r>
              <a:rPr lang="en-US" dirty="0" smtClean="0"/>
              <a:t>These are divided by the number of cotyledons in the seed and the leaves of the embryonic plant.</a:t>
            </a:r>
          </a:p>
          <a:p>
            <a:pPr>
              <a:buAutoNum type="arabicPeriod"/>
            </a:pPr>
            <a:r>
              <a:rPr lang="en-US" dirty="0" smtClean="0"/>
              <a:t>Monocots </a:t>
            </a:r>
          </a:p>
          <a:p>
            <a:pPr>
              <a:buAutoNum type="arabicPeriod"/>
            </a:pPr>
            <a:r>
              <a:rPr lang="en-US" dirty="0" err="1" smtClean="0"/>
              <a:t>Dicots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aking Glas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aking Glas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aking Glas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aking Glas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Monocots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only one cotyledon in the seed </a:t>
            </a:r>
          </a:p>
          <a:p>
            <a:r>
              <a:rPr lang="en-US" dirty="0" smtClean="0"/>
              <a:t>only one leaf in the embryonic plant</a:t>
            </a:r>
          </a:p>
          <a:p>
            <a:r>
              <a:rPr lang="en-US" dirty="0" smtClean="0"/>
              <a:t>Parallel leaf venation (like a blade of grass)</a:t>
            </a:r>
          </a:p>
          <a:p>
            <a:r>
              <a:rPr lang="en-US" dirty="0" smtClean="0"/>
              <a:t>Flower parts in 3 and 6</a:t>
            </a:r>
          </a:p>
          <a:p>
            <a:r>
              <a:rPr lang="en-US" dirty="0" smtClean="0"/>
              <a:t>Fibrous roots </a:t>
            </a:r>
          </a:p>
          <a:p>
            <a:r>
              <a:rPr lang="en-US" dirty="0" smtClean="0"/>
              <a:t>Check page 343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Dicots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 cotyledons in the seed</a:t>
            </a:r>
          </a:p>
          <a:p>
            <a:r>
              <a:rPr lang="en-US" dirty="0" smtClean="0"/>
              <a:t>2 leaves in the embryonic plant</a:t>
            </a:r>
          </a:p>
          <a:p>
            <a:r>
              <a:rPr lang="en-US" dirty="0" smtClean="0"/>
              <a:t>Netted venation</a:t>
            </a:r>
          </a:p>
          <a:p>
            <a:r>
              <a:rPr lang="en-US" dirty="0" smtClean="0"/>
              <a:t>Usually a tap root</a:t>
            </a:r>
          </a:p>
          <a:p>
            <a:r>
              <a:rPr lang="en-US" dirty="0" smtClean="0"/>
              <a:t>Vascular bundles	</a:t>
            </a:r>
          </a:p>
          <a:p>
            <a:r>
              <a:rPr lang="en-US" dirty="0" smtClean="0"/>
              <a:t>Leaves in 4s and 5s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rp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rp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rp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rp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rp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rp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Monocot vs. </a:t>
            </a:r>
            <a:r>
              <a:rPr lang="en-US" dirty="0" err="1" smtClean="0"/>
              <a:t>Dicot</a:t>
            </a:r>
            <a:endParaRPr lang="en-US" dirty="0"/>
          </a:p>
        </p:txBody>
      </p:sp>
      <p:pic>
        <p:nvPicPr>
          <p:cNvPr id="4" name="Content Placeholder 3" descr="bean plant.gif"/>
          <p:cNvPicPr>
            <a:picLocks noGrp="1" noChangeAspect="1"/>
          </p:cNvPicPr>
          <p:nvPr>
            <p:ph idx="1"/>
          </p:nvPr>
        </p:nvPicPr>
        <p:blipFill>
          <a:blip r:embed="rId2"/>
          <a:srcRect t="-371" b="-371"/>
          <a:stretch>
            <a:fillRect/>
          </a:stretch>
        </p:blipFill>
        <p:spPr>
          <a:xfrm>
            <a:off x="0" y="1293983"/>
            <a:ext cx="9144000" cy="54352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Monocot vs. </a:t>
            </a:r>
            <a:r>
              <a:rPr lang="en-US" dirty="0" err="1" smtClean="0"/>
              <a:t>Dicot</a:t>
            </a:r>
            <a:endParaRPr lang="en-US" dirty="0"/>
          </a:p>
        </p:txBody>
      </p:sp>
      <p:pic>
        <p:nvPicPr>
          <p:cNvPr id="4" name="Content Placeholder 3" descr="monocots_vs_dicot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66876" r="-66876"/>
          <a:stretch>
            <a:fillRect/>
          </a:stretch>
        </p:blipFill>
        <p:spPr>
          <a:xfrm>
            <a:off x="-2667000" y="1457979"/>
            <a:ext cx="9448800" cy="5616417"/>
          </a:xfrm>
        </p:spPr>
      </p:pic>
      <p:pic>
        <p:nvPicPr>
          <p:cNvPr id="5" name="Picture 4" descr="LeavesDicotMonocotColor4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1457979"/>
            <a:ext cx="4876800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Monocots vs. </a:t>
            </a:r>
            <a:r>
              <a:rPr lang="en-US" dirty="0" err="1" smtClean="0"/>
              <a:t>Dicots</a:t>
            </a:r>
            <a:endParaRPr lang="en-US" dirty="0"/>
          </a:p>
        </p:txBody>
      </p:sp>
      <p:pic>
        <p:nvPicPr>
          <p:cNvPr id="4" name="Content Placeholder 3" descr="image2.gif"/>
          <p:cNvPicPr>
            <a:picLocks noGrp="1" noChangeAspect="1"/>
          </p:cNvPicPr>
          <p:nvPr>
            <p:ph idx="1"/>
          </p:nvPr>
        </p:nvPicPr>
        <p:blipFill>
          <a:blip r:embed="rId2"/>
          <a:srcRect l="-63183" r="-63183"/>
          <a:stretch>
            <a:fillRect/>
          </a:stretch>
        </p:blipFill>
        <p:spPr>
          <a:xfrm>
            <a:off x="726141" y="1586753"/>
            <a:ext cx="8417859" cy="5185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Anatomy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Three basic tissue types:</a:t>
            </a:r>
          </a:p>
          <a:p>
            <a:pPr lvl="1">
              <a:buNone/>
            </a:pPr>
            <a:r>
              <a:rPr lang="en-US" dirty="0" smtClean="0"/>
              <a:t>	1.  Dermal Tissue</a:t>
            </a:r>
          </a:p>
          <a:p>
            <a:pPr lvl="1">
              <a:buNone/>
            </a:pPr>
            <a:r>
              <a:rPr lang="en-US" dirty="0" smtClean="0"/>
              <a:t>			the outside covering of the plant or the skin.</a:t>
            </a:r>
          </a:p>
          <a:p>
            <a:pPr lvl="1">
              <a:buNone/>
            </a:pPr>
            <a:r>
              <a:rPr lang="en-US" dirty="0" smtClean="0"/>
              <a:t>	2.  Vascular Tissue</a:t>
            </a:r>
          </a:p>
          <a:p>
            <a:pPr lvl="1">
              <a:buNone/>
            </a:pPr>
            <a:r>
              <a:rPr lang="en-US" dirty="0" smtClean="0"/>
              <a:t>		xylem – transports water up the stem</a:t>
            </a:r>
          </a:p>
          <a:p>
            <a:pPr lvl="1">
              <a:buNone/>
            </a:pPr>
            <a:r>
              <a:rPr lang="en-US" dirty="0" smtClean="0"/>
              <a:t>		phloem- transport nutrients from photosynthesis </a:t>
            </a:r>
            <a:r>
              <a:rPr lang="en-US" dirty="0" smtClean="0"/>
              <a:t>down </a:t>
            </a:r>
            <a:r>
              <a:rPr lang="en-US" dirty="0" smtClean="0"/>
              <a:t>the plant.</a:t>
            </a:r>
          </a:p>
          <a:p>
            <a:pPr lvl="1">
              <a:buNone/>
            </a:pPr>
            <a:r>
              <a:rPr lang="en-US" dirty="0" smtClean="0"/>
              <a:t>	3.  Ground </a:t>
            </a:r>
            <a:r>
              <a:rPr lang="en-US" dirty="0" smtClean="0"/>
              <a:t>Tissue</a:t>
            </a:r>
          </a:p>
          <a:p>
            <a:pPr lvl="1">
              <a:buNone/>
            </a:pPr>
            <a:r>
              <a:rPr lang="en-US" dirty="0"/>
              <a:t>	4. ) </a:t>
            </a:r>
            <a:r>
              <a:rPr lang="en-US" dirty="0" err="1"/>
              <a:t>Meristematic</a:t>
            </a:r>
            <a:r>
              <a:rPr lang="en-US" dirty="0"/>
              <a:t> tissues: </a:t>
            </a:r>
          </a:p>
          <a:p>
            <a:pPr lvl="1">
              <a:buNone/>
            </a:pPr>
            <a:r>
              <a:rPr lang="en-US" dirty="0"/>
              <a:t>		made of small, thin-walled cells				undifferentiated</a:t>
            </a:r>
          </a:p>
          <a:p>
            <a:pPr lvl="1">
              <a:buNone/>
            </a:pPr>
            <a:r>
              <a:rPr lang="en-US" dirty="0"/>
              <a:t>		capable of mitosis</a:t>
            </a:r>
          </a:p>
          <a:p>
            <a:pPr lvl="1">
              <a:buNone/>
            </a:pPr>
            <a:r>
              <a:rPr lang="en-US" dirty="0"/>
              <a:t>		Found in buds, tips of roots &amp; stems, </a:t>
            </a:r>
          </a:p>
          <a:p>
            <a:pPr lvl="1">
              <a:buNone/>
            </a:pPr>
            <a:r>
              <a:rPr lang="en-US" dirty="0"/>
              <a:t>			&amp; vascular bundles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Plant </a:t>
            </a:r>
            <a:r>
              <a:rPr lang="en-US" sz="3600" dirty="0"/>
              <a:t>Structure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13B Plant Anatomy</a:t>
            </a:r>
            <a:endParaRPr lang="en-US" sz="1000" dirty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/>
              <a:t>   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	Plant Tissues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	</a:t>
            </a:r>
            <a:r>
              <a:rPr lang="en-US" dirty="0" smtClean="0"/>
              <a:t>1</a:t>
            </a:r>
            <a:r>
              <a:rPr lang="en-US" dirty="0"/>
              <a:t>	</a:t>
            </a:r>
            <a:r>
              <a:rPr lang="en-US" u="sng" dirty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Plant </a:t>
            </a:r>
            <a:r>
              <a:rPr lang="en-US" sz="3600" dirty="0"/>
              <a:t>Structure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 smtClean="0"/>
              <a:t>    </a:t>
            </a:r>
            <a:endParaRPr lang="en-US" sz="1000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Plant Tissues - Xylem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	</a:t>
            </a:r>
            <a:r>
              <a:rPr lang="en-US" u="sng" dirty="0"/>
              <a:t> </a:t>
            </a:r>
            <a:endParaRPr lang="en-US" dirty="0"/>
          </a:p>
        </p:txBody>
      </p:sp>
      <p:pic>
        <p:nvPicPr>
          <p:cNvPr id="74756" name="Picture 5" descr="84288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2592592"/>
            <a:ext cx="4457700" cy="3566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study plants?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Food (soybeans, corn, rice, etc.)</a:t>
            </a:r>
          </a:p>
          <a:p>
            <a:pPr>
              <a:buNone/>
            </a:pPr>
            <a:r>
              <a:rPr lang="en-US" dirty="0" smtClean="0"/>
              <a:t>Raw materials (cotton, lumber, hemp, etc.)</a:t>
            </a:r>
          </a:p>
          <a:p>
            <a:pPr>
              <a:buNone/>
            </a:pPr>
            <a:r>
              <a:rPr lang="en-US" dirty="0" smtClean="0"/>
              <a:t>Beauty and Landscaping</a:t>
            </a:r>
          </a:p>
          <a:p>
            <a:pPr>
              <a:buNone/>
            </a:pPr>
            <a:r>
              <a:rPr lang="en-US" dirty="0" smtClean="0"/>
              <a:t>Medicine</a:t>
            </a:r>
          </a:p>
          <a:p>
            <a:pPr>
              <a:buNone/>
            </a:pPr>
            <a:r>
              <a:rPr lang="en-US" dirty="0" smtClean="0"/>
              <a:t>Ecology (gauge ecosystem health)</a:t>
            </a:r>
          </a:p>
          <a:p>
            <a:pPr>
              <a:buNone/>
            </a:pPr>
            <a:r>
              <a:rPr lang="en-US" dirty="0" smtClean="0"/>
              <a:t>Oxygen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n Laug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n Laug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n Laug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n Laug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n Laug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n Laug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Plant </a:t>
            </a:r>
            <a:r>
              <a:rPr lang="en-US" sz="3600" dirty="0"/>
              <a:t>Structure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86753"/>
            <a:ext cx="7691719" cy="4571999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 smtClean="0"/>
              <a:t>                                                                                                                                                        </a:t>
            </a:r>
            <a:r>
              <a:rPr lang="en-US" sz="11200" u="sng" dirty="0"/>
              <a:t>petiole</a:t>
            </a:r>
            <a:r>
              <a:rPr lang="en-US" sz="11200" dirty="0"/>
              <a:t>: stem that attaches leaf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sz="11200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1200" dirty="0"/>
              <a:t>			    </a:t>
            </a:r>
            <a:r>
              <a:rPr lang="en-US" sz="11200" dirty="0" smtClean="0"/>
              <a:t>               </a:t>
            </a:r>
            <a:r>
              <a:rPr lang="en-US" sz="11200" u="sng" dirty="0" smtClean="0"/>
              <a:t>stipule</a:t>
            </a:r>
            <a:r>
              <a:rPr lang="en-US" sz="11200" dirty="0"/>
              <a:t>: wing-like attachments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1200" dirty="0"/>
              <a:t>                                             to petiole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sz="11200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1200" dirty="0"/>
              <a:t>                                 </a:t>
            </a:r>
            <a:r>
              <a:rPr lang="en-US" sz="11200" u="sng" dirty="0"/>
              <a:t>blade</a:t>
            </a:r>
            <a:r>
              <a:rPr lang="en-US" sz="11200" dirty="0"/>
              <a:t>: flattened leaf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sz="11200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1200" dirty="0"/>
              <a:t>			     </a:t>
            </a:r>
            <a:r>
              <a:rPr lang="en-US" sz="11200" dirty="0" smtClean="0"/>
              <a:t>               </a:t>
            </a:r>
            <a:r>
              <a:rPr lang="en-US" sz="11200" u="sng" dirty="0" smtClean="0"/>
              <a:t>margin</a:t>
            </a:r>
            <a:r>
              <a:rPr lang="en-US" sz="11200" dirty="0"/>
              <a:t>: edge	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1200" dirty="0"/>
              <a:t>	</a:t>
            </a:r>
            <a:r>
              <a:rPr lang="en-US" sz="11200" u="sng" dirty="0"/>
              <a:t> </a:t>
            </a:r>
            <a:endParaRPr lang="en-US" sz="11200" dirty="0"/>
          </a:p>
        </p:txBody>
      </p:sp>
      <p:pic>
        <p:nvPicPr>
          <p:cNvPr id="76804" name="Picture 5" descr="structur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67752"/>
            <a:ext cx="3160713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6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Leaf Venation</a:t>
            </a:r>
            <a:endParaRPr lang="en-US" sz="3600" dirty="0"/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/>
              <a:t>   </a:t>
            </a:r>
            <a:r>
              <a:rPr lang="en-US" sz="1000" dirty="0" smtClean="0"/>
              <a:t> </a:t>
            </a:r>
            <a:endParaRPr lang="en-US" dirty="0" smtClean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Parallel                     </a:t>
            </a:r>
            <a:r>
              <a:rPr lang="en-US" dirty="0" smtClean="0"/>
              <a:t>    </a:t>
            </a:r>
            <a:r>
              <a:rPr lang="en-US" dirty="0"/>
              <a:t>Netted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u="sng" dirty="0"/>
              <a:t>                              </a:t>
            </a:r>
            <a:r>
              <a:rPr lang="en-US" dirty="0"/>
              <a:t>      </a:t>
            </a:r>
            <a:r>
              <a:rPr lang="en-US" dirty="0" smtClean="0"/>
              <a:t>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</p:txBody>
      </p:sp>
      <p:pic>
        <p:nvPicPr>
          <p:cNvPr id="77828" name="Picture 6" descr="image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905000" y="2362200"/>
            <a:ext cx="10350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8" descr="veg3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90800" y="3048000"/>
            <a:ext cx="2667000" cy="258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10" descr="veg3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2790825"/>
            <a:ext cx="20002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1" name="Picture 12" descr="veg3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91200" y="2790825"/>
            <a:ext cx="21351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971800" y="5943600"/>
            <a:ext cx="1246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Palmate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172200" y="6158752"/>
            <a:ext cx="1351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Pinnate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Leaf Shape</a:t>
            </a:r>
            <a:endParaRPr lang="en-US" sz="3600" dirty="0"/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>
          <a:xfrm>
            <a:off x="726141" y="1795462"/>
            <a:ext cx="7691719" cy="4571999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sz="1000" dirty="0" smtClean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 smtClean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u="sng" dirty="0"/>
              <a:t>                              </a:t>
            </a:r>
            <a:r>
              <a:rPr lang="en-US" dirty="0"/>
              <a:t>   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     Simple Palmate          </a:t>
            </a:r>
            <a:r>
              <a:rPr lang="en-US" dirty="0" smtClean="0"/>
              <a:t>                         Compound </a:t>
            </a:r>
            <a:r>
              <a:rPr lang="en-US" dirty="0"/>
              <a:t>Palmate</a:t>
            </a:r>
          </a:p>
        </p:txBody>
      </p:sp>
      <p:pic>
        <p:nvPicPr>
          <p:cNvPr id="78853" name="Picture 5" descr="veg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3048000"/>
            <a:ext cx="2667000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9" descr="leaf_palmate_comp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3048000"/>
            <a:ext cx="29718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Leaf Shape</a:t>
            </a:r>
            <a:endParaRPr lang="en-US" sz="3600" dirty="0"/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sz="1000" dirty="0" smtClean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 smtClean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u="sng" dirty="0"/>
              <a:t>                              </a:t>
            </a:r>
            <a:r>
              <a:rPr lang="en-US" dirty="0"/>
              <a:t>   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     Simple Pinnate          </a:t>
            </a:r>
            <a:r>
              <a:rPr lang="en-US" dirty="0" smtClean="0"/>
              <a:t>                          Compound </a:t>
            </a:r>
            <a:r>
              <a:rPr lang="en-US" dirty="0"/>
              <a:t>Pinnate</a:t>
            </a:r>
          </a:p>
        </p:txBody>
      </p:sp>
      <p:pic>
        <p:nvPicPr>
          <p:cNvPr id="79876" name="Picture 4" descr="image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905000" y="2362200"/>
            <a:ext cx="10350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5" descr="veg3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124200" y="1524000"/>
            <a:ext cx="2667000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8" name="Picture 6" descr="veg3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438400" y="2743200"/>
            <a:ext cx="20002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9" name="Picture 7" descr="veg3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7443" y="1752600"/>
            <a:ext cx="19923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0" name="Picture 8" descr="leaf_palmate_compd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3200400" y="2819400"/>
            <a:ext cx="29718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1" name="Picture 10" descr="leaf_pinnate_compd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34000" y="1586753"/>
            <a:ext cx="20097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Leaf Edges</a:t>
            </a:r>
            <a:endParaRPr lang="en-US" sz="3600" dirty="0"/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/>
              <a:t>   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Leaf Margins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							undulate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  entire                      dentate               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					                     </a:t>
            </a:r>
            <a:r>
              <a:rPr lang="en-US" dirty="0" err="1"/>
              <a:t>serate</a:t>
            </a:r>
            <a:endParaRPr lang="en-US" dirty="0"/>
          </a:p>
        </p:txBody>
      </p:sp>
      <p:pic>
        <p:nvPicPr>
          <p:cNvPr id="80900" name="Picture 11" descr="Entire leaf examp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847975"/>
            <a:ext cx="19050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13" descr="Serrate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8900" y="1990725"/>
            <a:ext cx="19050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2" name="Picture 15" descr="Pelargonium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1586753"/>
            <a:ext cx="19050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3" name="Picture 17" descr="Lamiumserrate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53000" y="3886200"/>
            <a:ext cx="19050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Leaf Cross Section</a:t>
            </a:r>
            <a:endParaRPr lang="en-US" sz="3600" dirty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/>
              <a:t>   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</a:t>
            </a:r>
          </a:p>
        </p:txBody>
      </p:sp>
      <p:pic>
        <p:nvPicPr>
          <p:cNvPr id="81924" name="Picture 12" descr="leafx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825625"/>
            <a:ext cx="701040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Plant </a:t>
            </a:r>
            <a:r>
              <a:rPr lang="en-US" sz="3600" dirty="0"/>
              <a:t>Structure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/>
              <a:t>   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</a:t>
            </a:r>
          </a:p>
        </p:txBody>
      </p:sp>
      <p:pic>
        <p:nvPicPr>
          <p:cNvPr id="82948" name="Picture 6" descr="dicotleaf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586753"/>
            <a:ext cx="76200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Plant </a:t>
            </a:r>
            <a:r>
              <a:rPr lang="en-US" sz="3600" dirty="0"/>
              <a:t>Structure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 err="1" smtClean="0"/>
              <a:t>Dicot</a:t>
            </a:r>
            <a:r>
              <a:rPr lang="en-US" dirty="0" smtClean="0"/>
              <a:t> Leaf</a:t>
            </a:r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 smtClean="0"/>
              <a:t>      </a:t>
            </a:r>
          </a:p>
        </p:txBody>
      </p:sp>
      <p:pic>
        <p:nvPicPr>
          <p:cNvPr id="84996" name="Picture 4" descr="CIMG11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786902"/>
            <a:ext cx="4495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7" name="Picture 5" descr="CIMG113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6902"/>
            <a:ext cx="4495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410200" y="2283767"/>
            <a:ext cx="20697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Monocot Leaf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Plant </a:t>
            </a:r>
            <a:r>
              <a:rPr lang="en-US" sz="3600" dirty="0"/>
              <a:t>Structure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 smtClean="0"/>
              <a:t>     </a:t>
            </a: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u="sng" dirty="0"/>
              <a:t>Stomata</a:t>
            </a:r>
            <a:r>
              <a:rPr lang="en-US" dirty="0"/>
              <a:t>: openings on the underside of  leaves;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             regulate gas exchange</a:t>
            </a:r>
            <a:r>
              <a:rPr lang="en-US" dirty="0" smtClean="0"/>
              <a:t>, surrounded </a:t>
            </a:r>
            <a:r>
              <a:rPr lang="en-US" dirty="0"/>
              <a:t>by guard cells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</a:t>
            </a:r>
          </a:p>
        </p:txBody>
      </p:sp>
      <p:pic>
        <p:nvPicPr>
          <p:cNvPr id="86020" name="Picture 5" descr="leafx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3352800"/>
            <a:ext cx="4267200" cy="306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/>
              <a:t>Ch. 13 Plant Kingdom &amp; Plant Structure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 smtClean="0"/>
              <a:t>Cross Section of Leaf</a:t>
            </a:r>
            <a:endParaRPr lang="en-US" sz="10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/>
              <a:t>     </a:t>
            </a: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u="sng" dirty="0"/>
              <a:t> </a:t>
            </a: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</a:t>
            </a:r>
          </a:p>
        </p:txBody>
      </p:sp>
      <p:pic>
        <p:nvPicPr>
          <p:cNvPr id="88068" name="Picture 6" descr="leafstr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9860" y="2062163"/>
            <a:ext cx="6858000" cy="479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plant?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Cells are eukaryotic</a:t>
            </a:r>
          </a:p>
          <a:p>
            <a:r>
              <a:rPr lang="en-US" dirty="0" smtClean="0"/>
              <a:t>Chlorophyll (most of the time green)</a:t>
            </a:r>
          </a:p>
          <a:p>
            <a:r>
              <a:rPr lang="en-US" dirty="0" smtClean="0"/>
              <a:t>Made up of tissues and sometimes organs</a:t>
            </a:r>
          </a:p>
          <a:p>
            <a:r>
              <a:rPr lang="en-US" dirty="0" smtClean="0"/>
              <a:t>Cellulose in the cell wall</a:t>
            </a:r>
          </a:p>
          <a:p>
            <a:r>
              <a:rPr lang="en-US" dirty="0" smtClean="0"/>
              <a:t>Autotrophic</a:t>
            </a:r>
          </a:p>
          <a:p>
            <a:r>
              <a:rPr lang="en-US" dirty="0" smtClean="0"/>
              <a:t>Sexual reproduction</a:t>
            </a:r>
          </a:p>
          <a:p>
            <a:r>
              <a:rPr lang="en-US" dirty="0" smtClean="0"/>
              <a:t>Don’t move around</a:t>
            </a:r>
          </a:p>
          <a:p>
            <a:r>
              <a:rPr lang="en-US" dirty="0" smtClean="0"/>
              <a:t>A few plants are heterotrophic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Stomata</a:t>
            </a:r>
            <a:endParaRPr lang="en-US" sz="360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 smtClean="0"/>
              <a:t>     </a:t>
            </a: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u="sng" dirty="0"/>
              <a:t>Stomata</a:t>
            </a:r>
            <a:r>
              <a:rPr lang="en-US" dirty="0"/>
              <a:t>: little openings on the underside of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</a:t>
            </a:r>
            <a:r>
              <a:rPr lang="en-US" dirty="0" smtClean="0"/>
              <a:t>  </a:t>
            </a:r>
            <a:r>
              <a:rPr lang="en-US" dirty="0"/>
              <a:t>leaves; regulate gas </a:t>
            </a:r>
            <a:r>
              <a:rPr lang="en-US" dirty="0" smtClean="0"/>
              <a:t>exchange </a:t>
            </a:r>
            <a:r>
              <a:rPr lang="en-US" dirty="0"/>
              <a:t>surrounded by guard cells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</a:t>
            </a:r>
          </a:p>
        </p:txBody>
      </p:sp>
      <p:pic>
        <p:nvPicPr>
          <p:cNvPr id="87044" name="Picture 6" descr="9246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3703638"/>
            <a:ext cx="3962400" cy="31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Fibrous and Tap roots</a:t>
            </a:r>
            <a:endParaRPr lang="en-US" sz="3600" dirty="0"/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buFont typeface="Wingdings" charset="2"/>
              <a:buNone/>
            </a:pPr>
            <a:r>
              <a:rPr lang="en-US" sz="1000" dirty="0"/>
              <a:t>    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Root </a:t>
            </a:r>
            <a:r>
              <a:rPr lang="en-US" dirty="0" smtClean="0"/>
              <a:t>Functions         fibrous </a:t>
            </a:r>
            <a:r>
              <a:rPr lang="en-US" dirty="0"/>
              <a:t>root	 </a:t>
            </a:r>
            <a:r>
              <a:rPr lang="en-US" dirty="0" smtClean="0"/>
              <a:t>          </a:t>
            </a:r>
            <a:r>
              <a:rPr lang="en-US" dirty="0"/>
              <a:t>tap root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* anchor	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* absorb H</a:t>
            </a:r>
            <a:r>
              <a:rPr lang="en-US" baseline="-25000" dirty="0"/>
              <a:t>2</a:t>
            </a:r>
            <a:r>
              <a:rPr lang="en-US" dirty="0"/>
              <a:t>O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   &amp; minerals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* transport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* food storage </a:t>
            </a:r>
          </a:p>
        </p:txBody>
      </p:sp>
      <p:pic>
        <p:nvPicPr>
          <p:cNvPr id="89092" name="Picture 6" descr="Image of a Fibrous Roo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3696" y="3276600"/>
            <a:ext cx="166299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3" name="Picture 8" descr="Image of a Taproo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3276600"/>
            <a:ext cx="1650968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Root Structure</a:t>
            </a:r>
            <a:endParaRPr lang="en-US" sz="3600" dirty="0"/>
          </a:p>
        </p:txBody>
      </p:sp>
      <p:sp>
        <p:nvSpPr>
          <p:cNvPr id="1269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eaLnBrk="1" hangingPunct="1"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buFont typeface="Wingdings" charset="2"/>
              <a:buNone/>
            </a:pPr>
            <a:r>
              <a:rPr lang="en-US" sz="1000" dirty="0"/>
              <a:t>    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	</a:t>
            </a:r>
            <a:r>
              <a:rPr lang="en-US" sz="9600" dirty="0"/>
              <a:t>    </a:t>
            </a:r>
            <a:r>
              <a:rPr lang="en-US" sz="9600" dirty="0" smtClean="0"/>
              <a:t>                        </a:t>
            </a:r>
            <a:r>
              <a:rPr lang="en-US" sz="9600" dirty="0"/>
              <a:t>Root Structure – Primary Growth</a:t>
            </a:r>
          </a:p>
          <a:p>
            <a:pPr algn="l" eaLnBrk="1" hangingPunct="1">
              <a:buFont typeface="Wingdings" charset="2"/>
              <a:buNone/>
            </a:pPr>
            <a:r>
              <a:rPr lang="en-US" sz="9600" dirty="0"/>
              <a:t>                     </a:t>
            </a:r>
            <a:r>
              <a:rPr lang="en-US" sz="9600" dirty="0" smtClean="0"/>
              <a:t>             </a:t>
            </a:r>
            <a:r>
              <a:rPr lang="en-US" sz="9600" u="sng" dirty="0"/>
              <a:t>maturation region</a:t>
            </a:r>
            <a:r>
              <a:rPr lang="en-US" sz="9600" dirty="0"/>
              <a:t>: cell differentiation</a:t>
            </a:r>
          </a:p>
          <a:p>
            <a:pPr algn="l" eaLnBrk="1" hangingPunct="1">
              <a:buFont typeface="Wingdings" charset="2"/>
              <a:buNone/>
            </a:pPr>
            <a:endParaRPr lang="en-US" sz="9600" dirty="0"/>
          </a:p>
          <a:p>
            <a:pPr algn="l" eaLnBrk="1" hangingPunct="1">
              <a:buFont typeface="Wingdings" charset="2"/>
              <a:buNone/>
            </a:pPr>
            <a:r>
              <a:rPr lang="en-US" sz="9600" dirty="0"/>
              <a:t>		    </a:t>
            </a:r>
            <a:r>
              <a:rPr lang="en-US" sz="9600" dirty="0" smtClean="0"/>
              <a:t>                    </a:t>
            </a:r>
            <a:r>
              <a:rPr lang="en-US" sz="9600" u="sng" dirty="0"/>
              <a:t>elongation region</a:t>
            </a:r>
            <a:r>
              <a:rPr lang="en-US" sz="9600" dirty="0"/>
              <a:t>: growth &amp; vacuole</a:t>
            </a:r>
          </a:p>
          <a:p>
            <a:pPr algn="l" eaLnBrk="1" hangingPunct="1">
              <a:buFont typeface="Wingdings" charset="2"/>
              <a:buNone/>
            </a:pPr>
            <a:endParaRPr lang="en-US" sz="9600" dirty="0"/>
          </a:p>
          <a:p>
            <a:pPr algn="l" eaLnBrk="1" hangingPunct="1">
              <a:buFont typeface="Wingdings" charset="2"/>
              <a:buNone/>
            </a:pPr>
            <a:r>
              <a:rPr lang="en-US" sz="9600" dirty="0"/>
              <a:t>                       </a:t>
            </a:r>
            <a:r>
              <a:rPr lang="en-US" sz="9600" dirty="0" smtClean="0"/>
              <a:t>              </a:t>
            </a:r>
            <a:r>
              <a:rPr lang="en-US" sz="9600" u="sng" dirty="0" err="1" smtClean="0"/>
              <a:t>meristematic</a:t>
            </a:r>
            <a:r>
              <a:rPr lang="en-US" sz="9600" u="sng" dirty="0" smtClean="0"/>
              <a:t> </a:t>
            </a:r>
            <a:r>
              <a:rPr lang="en-US" sz="9600" u="sng" dirty="0"/>
              <a:t>region</a:t>
            </a:r>
            <a:r>
              <a:rPr lang="en-US" sz="9600" dirty="0"/>
              <a:t>: cell </a:t>
            </a:r>
            <a:r>
              <a:rPr lang="en-US" sz="9600" dirty="0" smtClean="0"/>
              <a:t>division</a:t>
            </a:r>
          </a:p>
          <a:p>
            <a:pPr algn="l" eaLnBrk="1" hangingPunct="1">
              <a:buFont typeface="Wingdings" charset="2"/>
              <a:buNone/>
            </a:pPr>
            <a:r>
              <a:rPr lang="en-US" sz="9600" dirty="0" smtClean="0"/>
              <a:t>                                      </a:t>
            </a:r>
            <a:r>
              <a:rPr lang="en-US" sz="9600" u="sng" dirty="0"/>
              <a:t>root cap</a:t>
            </a:r>
            <a:r>
              <a:rPr lang="en-US" sz="9600" dirty="0"/>
              <a:t>: root protection	 </a:t>
            </a:r>
          </a:p>
        </p:txBody>
      </p:sp>
      <p:pic>
        <p:nvPicPr>
          <p:cNvPr id="93188" name="Picture 4" descr="roo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141" y="1323975"/>
            <a:ext cx="2238375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Root Structure</a:t>
            </a:r>
            <a:endParaRPr lang="en-US" sz="3600" dirty="0"/>
          </a:p>
        </p:txBody>
      </p:sp>
      <p:sp>
        <p:nvSpPr>
          <p:cNvPr id="1372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eaLnBrk="1" hangingPunct="1"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buFont typeface="Wingdings" charset="2"/>
              <a:buNone/>
            </a:pPr>
            <a:r>
              <a:rPr lang="en-US" sz="1000" dirty="0"/>
              <a:t>    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	</a:t>
            </a:r>
            <a:r>
              <a:rPr lang="en-US" sz="9600" dirty="0"/>
              <a:t>     </a:t>
            </a:r>
            <a:r>
              <a:rPr lang="en-US" sz="9600" dirty="0" smtClean="0"/>
              <a:t>                        Root </a:t>
            </a:r>
            <a:r>
              <a:rPr lang="en-US" sz="9600" dirty="0"/>
              <a:t>Structure – Primary Growth</a:t>
            </a:r>
          </a:p>
          <a:p>
            <a:pPr algn="l" eaLnBrk="1" hangingPunct="1">
              <a:buFont typeface="Wingdings" charset="2"/>
              <a:buNone/>
            </a:pPr>
            <a:r>
              <a:rPr lang="en-US" sz="9600" dirty="0"/>
              <a:t>                    </a:t>
            </a:r>
            <a:r>
              <a:rPr lang="en-US" sz="9600" dirty="0" smtClean="0"/>
              <a:t>              </a:t>
            </a:r>
            <a:r>
              <a:rPr lang="en-US" sz="9600" u="sng" dirty="0" smtClean="0"/>
              <a:t>maturation </a:t>
            </a:r>
            <a:r>
              <a:rPr lang="en-US" sz="9600" u="sng" dirty="0"/>
              <a:t>region</a:t>
            </a:r>
            <a:r>
              <a:rPr lang="en-US" sz="9600" dirty="0"/>
              <a:t>: cell differentiation</a:t>
            </a:r>
          </a:p>
          <a:p>
            <a:pPr algn="l" eaLnBrk="1" hangingPunct="1">
              <a:buFont typeface="Wingdings" charset="2"/>
              <a:buNone/>
            </a:pPr>
            <a:endParaRPr lang="en-US" sz="9600" dirty="0"/>
          </a:p>
          <a:p>
            <a:pPr algn="l" eaLnBrk="1" hangingPunct="1">
              <a:buFont typeface="Wingdings" charset="2"/>
              <a:buNone/>
            </a:pPr>
            <a:r>
              <a:rPr lang="en-US" sz="9600" dirty="0"/>
              <a:t>		    </a:t>
            </a:r>
            <a:r>
              <a:rPr lang="en-US" sz="9600" dirty="0" smtClean="0"/>
              <a:t>                    </a:t>
            </a:r>
            <a:r>
              <a:rPr lang="en-US" sz="9600" u="sng" dirty="0"/>
              <a:t>elongation region</a:t>
            </a:r>
            <a:r>
              <a:rPr lang="en-US" sz="9600" dirty="0"/>
              <a:t>: growth &amp; </a:t>
            </a:r>
            <a:r>
              <a:rPr lang="en-US" sz="9600" dirty="0" smtClean="0"/>
              <a:t>vacuole</a:t>
            </a:r>
          </a:p>
          <a:p>
            <a:pPr algn="l" eaLnBrk="1" hangingPunct="1">
              <a:buFont typeface="Wingdings" charset="2"/>
              <a:buNone/>
            </a:pPr>
            <a:r>
              <a:rPr lang="en-US" sz="9600" dirty="0" smtClean="0"/>
              <a:t>                                         </a:t>
            </a:r>
            <a:r>
              <a:rPr lang="en-US" sz="9600" u="sng" dirty="0" err="1" smtClean="0"/>
              <a:t>meristematic</a:t>
            </a:r>
            <a:r>
              <a:rPr lang="en-US" sz="9600" u="sng" dirty="0" smtClean="0"/>
              <a:t> </a:t>
            </a:r>
            <a:r>
              <a:rPr lang="en-US" sz="9600" u="sng" dirty="0"/>
              <a:t>region</a:t>
            </a:r>
            <a:r>
              <a:rPr lang="en-US" sz="9600" dirty="0"/>
              <a:t>: cell division</a:t>
            </a:r>
            <a:endParaRPr lang="en-US" sz="9600" dirty="0" smtClean="0"/>
          </a:p>
          <a:p>
            <a:pPr>
              <a:buNone/>
            </a:pPr>
            <a:r>
              <a:rPr lang="en-US" sz="9600" dirty="0" smtClean="0"/>
              <a:t>                                                        </a:t>
            </a:r>
            <a:r>
              <a:rPr lang="en-US" sz="9600" u="sng" dirty="0" smtClean="0"/>
              <a:t>root cap:</a:t>
            </a:r>
            <a:r>
              <a:rPr lang="en-US" sz="9600" dirty="0" smtClean="0"/>
              <a:t> root protection</a:t>
            </a:r>
          </a:p>
          <a:p>
            <a:pPr algn="l" eaLnBrk="1" hangingPunct="1">
              <a:buFont typeface="Wingdings" charset="2"/>
              <a:buNone/>
            </a:pPr>
            <a:r>
              <a:rPr lang="en-US" sz="9600" dirty="0" smtClean="0"/>
              <a:t>	</a:t>
            </a:r>
            <a:r>
              <a:rPr lang="en-US" dirty="0" smtClean="0"/>
              <a:t>        </a:t>
            </a:r>
            <a:endParaRPr lang="en-US" dirty="0"/>
          </a:p>
        </p:txBody>
      </p:sp>
      <p:pic>
        <p:nvPicPr>
          <p:cNvPr id="94212" name="Picture 5" descr="rootla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141" y="2667000"/>
            <a:ext cx="25209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Root Hairs</a:t>
            </a:r>
            <a:endParaRPr lang="en-US" sz="3600" dirty="0"/>
          </a:p>
        </p:txBody>
      </p:sp>
      <p:sp>
        <p:nvSpPr>
          <p:cNvPr id="129027" name="Rectangle 3"/>
          <p:cNvSpPr>
            <a:spLocks noGrp="1" noChangeArrowheads="1"/>
          </p:cNvSpPr>
          <p:nvPr>
            <p:ph idx="1"/>
          </p:nvPr>
        </p:nvSpPr>
        <p:spPr>
          <a:xfrm>
            <a:off x="188912" y="1457979"/>
            <a:ext cx="7691719" cy="4571999"/>
          </a:xfrm>
        </p:spPr>
        <p:txBody>
          <a:bodyPr/>
          <a:lstStyle/>
          <a:p>
            <a:pPr eaLnBrk="1" hangingPunct="1">
              <a:buFont typeface="Wingdings" charset="2"/>
              <a:buNone/>
            </a:pPr>
            <a:r>
              <a:rPr lang="en-US" sz="1000" dirty="0" smtClean="0"/>
              <a:t>   </a:t>
            </a:r>
            <a:r>
              <a:rPr lang="en-US" dirty="0" smtClean="0"/>
              <a:t>	</a:t>
            </a:r>
            <a:r>
              <a:rPr lang="en-US" dirty="0"/>
              <a:t>			  </a:t>
            </a:r>
            <a:r>
              <a:rPr lang="en-US" dirty="0" smtClean="0"/>
              <a:t>                          Root </a:t>
            </a:r>
            <a:r>
              <a:rPr lang="en-US" dirty="0"/>
              <a:t>Structure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                      </a:t>
            </a:r>
            <a:r>
              <a:rPr lang="en-US" dirty="0" smtClean="0"/>
              <a:t>             </a:t>
            </a:r>
            <a:r>
              <a:rPr lang="en-US" u="sng" dirty="0" smtClean="0"/>
              <a:t>root </a:t>
            </a:r>
            <a:r>
              <a:rPr lang="en-US" u="sng" dirty="0"/>
              <a:t>hairs</a:t>
            </a:r>
            <a:r>
              <a:rPr lang="en-US" dirty="0"/>
              <a:t>: increase surface area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                                  </a:t>
            </a:r>
            <a:r>
              <a:rPr lang="en-US" dirty="0" smtClean="0"/>
              <a:t>                 </a:t>
            </a:r>
            <a:r>
              <a:rPr lang="en-US" dirty="0"/>
              <a:t>for greater absorption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                                     </a:t>
            </a:r>
            <a:r>
              <a:rPr lang="en-US" dirty="0" smtClean="0"/>
              <a:t>               </a:t>
            </a:r>
            <a:r>
              <a:rPr lang="en-US" dirty="0"/>
              <a:t>of H</a:t>
            </a:r>
            <a:r>
              <a:rPr lang="en-US" baseline="-25000" dirty="0"/>
              <a:t>2</a:t>
            </a:r>
            <a:r>
              <a:rPr lang="en-US" dirty="0"/>
              <a:t>O and minerals</a:t>
            </a:r>
          </a:p>
        </p:txBody>
      </p:sp>
      <p:pic>
        <p:nvPicPr>
          <p:cNvPr id="95236" name="Picture 6" descr="roothair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2" y="2505075"/>
            <a:ext cx="24780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Picture 8" descr="rthair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3276600"/>
            <a:ext cx="2667000" cy="3376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Secondary Root Growth</a:t>
            </a:r>
            <a:endParaRPr lang="en-US" sz="3600" dirty="0"/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buFont typeface="Wingdings" charset="2"/>
              <a:buNone/>
            </a:pPr>
            <a:r>
              <a:rPr lang="en-US" dirty="0"/>
              <a:t>	   Root </a:t>
            </a:r>
            <a:r>
              <a:rPr lang="en-US" dirty="0" smtClean="0"/>
              <a:t>Structure</a:t>
            </a:r>
          </a:p>
          <a:p>
            <a:pPr eaLnBrk="1" hangingPunct="1">
              <a:buFont typeface="Wingdings" charset="2"/>
              <a:buNone/>
            </a:pPr>
            <a:r>
              <a:rPr lang="en-US" dirty="0"/>
              <a:t>Secondary Growth = growth in diameter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Stem Function</a:t>
            </a:r>
            <a:endParaRPr lang="en-US" sz="3600" dirty="0"/>
          </a:p>
        </p:txBody>
      </p:sp>
      <p:sp>
        <p:nvSpPr>
          <p:cNvPr id="1556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charset="2"/>
              <a:buNone/>
            </a:pPr>
            <a:r>
              <a:rPr lang="en-US" sz="1000" dirty="0" smtClean="0"/>
              <a:t>     </a:t>
            </a:r>
            <a:r>
              <a:rPr lang="en-US" dirty="0"/>
              <a:t>Stem Function</a:t>
            </a:r>
          </a:p>
          <a:p>
            <a:pPr algn="l" eaLnBrk="1" hangingPunct="1">
              <a:buFontTx/>
              <a:buChar char="•"/>
            </a:pPr>
            <a:r>
              <a:rPr lang="en-US" dirty="0"/>
              <a:t> make  ….</a:t>
            </a:r>
          </a:p>
          <a:p>
            <a:pPr algn="l" eaLnBrk="1" hangingPunct="1">
              <a:buFontTx/>
              <a:buChar char="•"/>
            </a:pPr>
            <a:r>
              <a:rPr lang="en-US" dirty="0"/>
              <a:t> support …</a:t>
            </a:r>
          </a:p>
          <a:p>
            <a:pPr algn="l" eaLnBrk="1" hangingPunct="1">
              <a:buFontTx/>
              <a:buChar char="•"/>
            </a:pPr>
            <a:r>
              <a:rPr lang="en-US" dirty="0"/>
              <a:t> display …  Leaves!</a:t>
            </a:r>
          </a:p>
          <a:p>
            <a:pPr algn="l" eaLnBrk="1" hangingPunct="1">
              <a:buFontTx/>
              <a:buChar char="•"/>
            </a:pPr>
            <a:endParaRPr lang="en-US" dirty="0"/>
          </a:p>
          <a:p>
            <a:pPr algn="l" eaLnBrk="1" hangingPunct="1">
              <a:buFontTx/>
              <a:buChar char="•"/>
            </a:pPr>
            <a:r>
              <a:rPr lang="en-US" dirty="0"/>
              <a:t> conduct material to &amp; from leaves  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Stem Anatomy</a:t>
            </a:r>
            <a:endParaRPr lang="en-US" sz="3600" dirty="0"/>
          </a:p>
        </p:txBody>
      </p:sp>
      <p:sp>
        <p:nvSpPr>
          <p:cNvPr id="1658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buFont typeface="Wingdings" charset="2"/>
              <a:buNone/>
            </a:pPr>
            <a:r>
              <a:rPr lang="en-US" dirty="0" smtClean="0"/>
              <a:t>                          Stem </a:t>
            </a:r>
            <a:r>
              <a:rPr lang="en-US" dirty="0"/>
              <a:t>Anatomy </a:t>
            </a:r>
            <a:r>
              <a:rPr lang="en-US" dirty="0" err="1"/>
              <a:t>p</a:t>
            </a:r>
            <a:r>
              <a:rPr lang="en-US" dirty="0"/>
              <a:t>. 313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 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</a:t>
            </a:r>
            <a:r>
              <a:rPr lang="en-US" dirty="0" smtClean="0"/>
              <a:t>   </a:t>
            </a:r>
            <a:r>
              <a:rPr lang="en-US" u="sng" dirty="0"/>
              <a:t>bud scales</a:t>
            </a:r>
            <a:r>
              <a:rPr lang="en-US" dirty="0"/>
              <a:t>: protect tiny leaves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</a:t>
            </a:r>
            <a:r>
              <a:rPr lang="en-US" dirty="0" smtClean="0"/>
              <a:t> </a:t>
            </a:r>
            <a:r>
              <a:rPr lang="en-US" u="sng" dirty="0" smtClean="0"/>
              <a:t>apical </a:t>
            </a:r>
            <a:r>
              <a:rPr lang="en-US" u="sng" dirty="0"/>
              <a:t>bud</a:t>
            </a:r>
            <a:r>
              <a:rPr lang="en-US" dirty="0"/>
              <a:t>: </a:t>
            </a:r>
            <a:r>
              <a:rPr lang="en-US" dirty="0" err="1"/>
              <a:t>dormat</a:t>
            </a:r>
            <a:r>
              <a:rPr lang="en-US" dirty="0"/>
              <a:t> bud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</a:t>
            </a:r>
            <a:r>
              <a:rPr lang="en-US" dirty="0" smtClean="0"/>
              <a:t> </a:t>
            </a:r>
            <a:r>
              <a:rPr lang="en-US" u="sng" dirty="0" smtClean="0"/>
              <a:t>node</a:t>
            </a:r>
            <a:r>
              <a:rPr lang="en-US" dirty="0"/>
              <a:t>: where leaves are produced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</a:t>
            </a:r>
            <a:r>
              <a:rPr lang="en-US" dirty="0" smtClean="0"/>
              <a:t> </a:t>
            </a:r>
            <a:r>
              <a:rPr lang="en-US" u="sng" dirty="0" err="1" smtClean="0"/>
              <a:t>lenticel</a:t>
            </a:r>
            <a:r>
              <a:rPr lang="en-US" dirty="0"/>
              <a:t>: opening for gas </a:t>
            </a:r>
            <a:r>
              <a:rPr lang="en-US" dirty="0" err="1"/>
              <a:t>xchange</a:t>
            </a:r>
            <a:endParaRPr lang="en-US" dirty="0"/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</a:t>
            </a:r>
            <a:r>
              <a:rPr lang="en-US" dirty="0" smtClean="0"/>
              <a:t>  </a:t>
            </a:r>
            <a:r>
              <a:rPr lang="en-US" u="sng" dirty="0"/>
              <a:t>leaf scar</a:t>
            </a:r>
            <a:r>
              <a:rPr lang="en-US" dirty="0"/>
              <a:t>: where leaf was attached</a:t>
            </a:r>
          </a:p>
          <a:p>
            <a:pPr algn="l" eaLnBrk="1" hangingPunct="1">
              <a:buFontTx/>
              <a:buNone/>
            </a:pPr>
            <a:r>
              <a:rPr lang="en-US" dirty="0"/>
              <a:t> 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</p:txBody>
      </p:sp>
      <p:pic>
        <p:nvPicPr>
          <p:cNvPr id="103428" name="Picture 4" descr="Dormant Tree Twig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1219200"/>
            <a:ext cx="3913188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9" name="Picture 5" descr="Ash twi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57979"/>
            <a:ext cx="1230313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Stem Structure</a:t>
            </a:r>
            <a:endParaRPr lang="en-US" sz="3600" dirty="0"/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buFont typeface="Wingdings" charset="2"/>
              <a:buNone/>
            </a:pPr>
            <a:r>
              <a:rPr lang="en-US" sz="1000" dirty="0"/>
              <a:t>     </a:t>
            </a:r>
            <a:r>
              <a:rPr lang="en-US" dirty="0"/>
              <a:t>Stem Structure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monocot stem                             </a:t>
            </a:r>
            <a:r>
              <a:rPr lang="en-US" dirty="0" err="1"/>
              <a:t>dicot</a:t>
            </a:r>
            <a:r>
              <a:rPr lang="en-US" dirty="0"/>
              <a:t> stem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r>
              <a:rPr lang="en-US" dirty="0"/>
              <a:t>  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</p:txBody>
      </p:sp>
      <p:pic>
        <p:nvPicPr>
          <p:cNvPr id="104452" name="Picture 4" descr="CIMG097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543300"/>
            <a:ext cx="40132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3" name="Picture 5" descr="CIMG099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3543300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Stem Structure</a:t>
            </a:r>
            <a:endParaRPr lang="en-US" sz="3600" dirty="0"/>
          </a:p>
        </p:txBody>
      </p:sp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buFont typeface="Wingdings" charset="2"/>
              <a:buNone/>
            </a:pPr>
            <a:r>
              <a:rPr lang="en-US" sz="1000" dirty="0"/>
              <a:t>     </a:t>
            </a:r>
            <a:r>
              <a:rPr lang="en-US" dirty="0"/>
              <a:t>Stem Structure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Annual rings are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spring &amp; summer xylem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r>
              <a:rPr lang="en-US" dirty="0"/>
              <a:t>  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</p:txBody>
      </p:sp>
      <p:pic>
        <p:nvPicPr>
          <p:cNvPr id="105476" name="Picture 7" descr="conifer%20banner%2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1854993"/>
            <a:ext cx="259080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7" name="Picture 9" descr="tilia1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3593352"/>
            <a:ext cx="36576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8" name="Picture 11" descr="dstem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3822700"/>
            <a:ext cx="4752975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three main groups of plants: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b="1" dirty="0" smtClean="0"/>
              <a:t>1.  Nonvascular (lack vascular tissue) - small</a:t>
            </a:r>
          </a:p>
          <a:p>
            <a:pPr>
              <a:buNone/>
            </a:pPr>
            <a:r>
              <a:rPr lang="en-US" dirty="0" smtClean="0"/>
              <a:t>			ex. mosses, liverworts   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b="1" dirty="0" smtClean="0"/>
              <a:t>2.  Vascular without seeds</a:t>
            </a:r>
          </a:p>
          <a:p>
            <a:pPr>
              <a:buNone/>
            </a:pPr>
            <a:r>
              <a:rPr lang="en-US" dirty="0" smtClean="0"/>
              <a:t>			ex.  Ferns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b="1" dirty="0" smtClean="0"/>
              <a:t>3.  Vascular with seeds</a:t>
            </a:r>
          </a:p>
          <a:p>
            <a:pPr>
              <a:buNone/>
            </a:pPr>
            <a:r>
              <a:rPr lang="en-US" dirty="0" smtClean="0"/>
              <a:t>			ex.  Gymnosperms, Angiosperms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Hardwood and Softwood</a:t>
            </a:r>
            <a:endParaRPr lang="en-US" sz="3600" dirty="0"/>
          </a:p>
        </p:txBody>
      </p:sp>
      <p:sp>
        <p:nvSpPr>
          <p:cNvPr id="1679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charset="2"/>
              <a:buNone/>
            </a:pPr>
            <a:r>
              <a:rPr lang="en-US" sz="1000" dirty="0" smtClean="0"/>
              <a:t>     </a:t>
            </a:r>
            <a:r>
              <a:rPr lang="en-US" dirty="0"/>
              <a:t>Stem Structure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</a:t>
            </a:r>
          </a:p>
          <a:p>
            <a:pPr algn="l" eaLnBrk="1" hangingPunct="1">
              <a:buFont typeface="Wingdings" charset="2"/>
              <a:buNone/>
            </a:pPr>
            <a:r>
              <a:rPr lang="en-US" u="sng" dirty="0"/>
              <a:t>Heartwood</a:t>
            </a:r>
            <a:r>
              <a:rPr lang="en-US" dirty="0"/>
              <a:t>: dead xylem</a:t>
            </a:r>
          </a:p>
          <a:p>
            <a:pPr algn="l" eaLnBrk="1" hangingPunct="1">
              <a:buFont typeface="Wingdings" charset="2"/>
              <a:buNone/>
            </a:pPr>
            <a:r>
              <a:rPr lang="en-US" u="sng" dirty="0"/>
              <a:t>Sapwood</a:t>
            </a:r>
            <a:r>
              <a:rPr lang="en-US" dirty="0"/>
              <a:t>: new xylem</a:t>
            </a:r>
          </a:p>
          <a:p>
            <a:pPr algn="l" eaLnBrk="1" hangingPunct="1">
              <a:buFont typeface="Wingdings" charset="2"/>
              <a:buNone/>
            </a:pPr>
            <a:endParaRPr lang="en-US" dirty="0"/>
          </a:p>
          <a:p>
            <a:pPr algn="l" eaLnBrk="1" hangingPunct="1">
              <a:buFont typeface="Wingdings" charset="2"/>
              <a:buNone/>
            </a:pPr>
            <a:r>
              <a:rPr lang="en-US" u="sng" dirty="0"/>
              <a:t>Hardwood</a:t>
            </a:r>
            <a:r>
              <a:rPr lang="en-US" dirty="0"/>
              <a:t>: from slower growing angiosperm</a:t>
            </a:r>
          </a:p>
          <a:p>
            <a:pPr algn="l" eaLnBrk="1" hangingPunct="1">
              <a:buFont typeface="Wingdings" charset="2"/>
              <a:buNone/>
            </a:pPr>
            <a:r>
              <a:rPr lang="en-US" u="sng" dirty="0"/>
              <a:t>Softwood</a:t>
            </a:r>
            <a:r>
              <a:rPr lang="en-US" dirty="0"/>
              <a:t>: from faster growing gymnosperm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/>
              <a:t>Ch. 13 Plant Kingdom &amp; Plant Structure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charset="2"/>
              <a:buNone/>
            </a:pPr>
            <a:r>
              <a:rPr lang="en-US"/>
              <a:t> </a:t>
            </a:r>
          </a:p>
          <a:p>
            <a:pPr eaLnBrk="1" hangingPunct="1">
              <a:buFont typeface="Wingdings" charset="2"/>
              <a:buNone/>
            </a:pPr>
            <a:r>
              <a:rPr lang="en-US"/>
              <a:t>                            Palm trees are ….</a:t>
            </a:r>
          </a:p>
          <a:p>
            <a:pPr eaLnBrk="1" hangingPunct="1">
              <a:buFont typeface="Wingdings" charset="2"/>
              <a:buNone/>
            </a:pPr>
            <a:endParaRPr lang="en-US"/>
          </a:p>
          <a:p>
            <a:pPr eaLnBrk="1" hangingPunct="1">
              <a:buFont typeface="Wingdings" charset="2"/>
              <a:buNone/>
            </a:pPr>
            <a:r>
              <a:rPr lang="en-US"/>
              <a:t>                              </a:t>
            </a:r>
          </a:p>
          <a:p>
            <a:pPr eaLnBrk="1" hangingPunct="1">
              <a:buFont typeface="Wingdings" charset="2"/>
              <a:buNone/>
            </a:pPr>
            <a:endParaRPr lang="en-US"/>
          </a:p>
          <a:p>
            <a:pPr eaLnBrk="1" hangingPunct="1">
              <a:buFont typeface="Wingdings" charset="2"/>
              <a:buNone/>
            </a:pPr>
            <a:r>
              <a:rPr lang="en-US"/>
              <a:t>  </a:t>
            </a:r>
          </a:p>
          <a:p>
            <a:pPr eaLnBrk="1" hangingPunct="1">
              <a:buFont typeface="Wingdings" charset="2"/>
              <a:buNone/>
            </a:pPr>
            <a:endParaRPr lang="en-US"/>
          </a:p>
        </p:txBody>
      </p:sp>
      <p:pic>
        <p:nvPicPr>
          <p:cNvPr id="110596" name="Picture 4" descr="wipalm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981200"/>
            <a:ext cx="369728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/>
              <a:t>Ch. 13 Plant Kingdom &amp; Plant Structure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eaLnBrk="1" hangingPunct="1">
              <a:buFont typeface="Wingdings" charset="2"/>
              <a:buNone/>
            </a:pPr>
            <a:r>
              <a:rPr lang="en-US" dirty="0"/>
              <a:t>13B Plant Anatomy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endParaRPr lang="en-US" sz="1000" dirty="0"/>
          </a:p>
          <a:p>
            <a:pPr algn="l" eaLnBrk="1" hangingPunct="1">
              <a:buFont typeface="Wingdings" charset="2"/>
              <a:buNone/>
            </a:pPr>
            <a:endParaRPr lang="en-US" sz="1000" dirty="0"/>
          </a:p>
          <a:p>
            <a:pPr algn="l" eaLnBrk="1" hangingPunct="1">
              <a:buFont typeface="Wingdings" charset="2"/>
              <a:buNone/>
            </a:pPr>
            <a:endParaRPr lang="en-US" sz="1000" dirty="0"/>
          </a:p>
          <a:p>
            <a:pPr algn="l" eaLnBrk="1" hangingPunct="1">
              <a:buFont typeface="Wingdings" charset="2"/>
              <a:buNone/>
            </a:pPr>
            <a:endParaRPr lang="en-US" sz="1000" dirty="0"/>
          </a:p>
          <a:p>
            <a:pPr algn="l" eaLnBrk="1" hangingPunct="1">
              <a:buFont typeface="Wingdings" charset="2"/>
              <a:buNone/>
            </a:pPr>
            <a:endParaRPr lang="en-US" sz="11200" dirty="0"/>
          </a:p>
          <a:p>
            <a:pPr algn="l" eaLnBrk="1" hangingPunct="1">
              <a:buFont typeface="Wingdings" charset="2"/>
              <a:buNone/>
            </a:pPr>
            <a:r>
              <a:rPr lang="en-US" sz="11200" dirty="0"/>
              <a:t>          monocot root                      </a:t>
            </a:r>
            <a:r>
              <a:rPr lang="en-US" sz="11200" dirty="0" smtClean="0"/>
              <a:t>      </a:t>
            </a:r>
            <a:r>
              <a:rPr lang="en-US" sz="11200" dirty="0" err="1" smtClean="0"/>
              <a:t>dicot</a:t>
            </a:r>
            <a:r>
              <a:rPr lang="en-US" sz="11200" dirty="0" smtClean="0"/>
              <a:t> </a:t>
            </a:r>
            <a:r>
              <a:rPr lang="en-US" sz="11200" dirty="0"/>
              <a:t>root    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</a:t>
            </a:r>
          </a:p>
        </p:txBody>
      </p:sp>
      <p:pic>
        <p:nvPicPr>
          <p:cNvPr id="111620" name="Picture 6" descr="monort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588" y="2057400"/>
            <a:ext cx="3249612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1" name="Picture 8" descr="dirtc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2103438"/>
            <a:ext cx="4010025" cy="340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pPr eaLnBrk="1" hangingPunct="1"/>
            <a:r>
              <a:rPr lang="en-US" dirty="0">
                <a:latin typeface="Comic Sans MS" charset="0"/>
              </a:rPr>
              <a:t>Plant Kingdom</a:t>
            </a:r>
          </a:p>
        </p:txBody>
      </p:sp>
      <p:sp>
        <p:nvSpPr>
          <p:cNvPr id="931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1066800"/>
            <a:ext cx="8991600" cy="6172200"/>
          </a:xfrm>
        </p:spPr>
        <p:txBody>
          <a:bodyPr>
            <a:normAutofit fontScale="92500" lnSpcReduction="10000"/>
          </a:bodyPr>
          <a:lstStyle/>
          <a:p>
            <a:pPr lvl="1">
              <a:lnSpc>
                <a:spcPct val="80000"/>
              </a:lnSpc>
              <a:buNone/>
            </a:pPr>
            <a:r>
              <a:rPr lang="en-US" sz="2400" b="1" dirty="0">
                <a:latin typeface="Comic Sans MS" charset="0"/>
              </a:rPr>
              <a:t>			Gymnosperms                 </a:t>
            </a:r>
            <a:r>
              <a:rPr lang="en-US" sz="2400" b="1" dirty="0" smtClean="0">
                <a:latin typeface="Comic Sans MS" charset="0"/>
              </a:rPr>
              <a:t>    Angiosperms</a:t>
            </a:r>
            <a:r>
              <a:rPr lang="en-US" sz="2400" b="1" dirty="0">
                <a:latin typeface="Comic Sans MS" charset="0"/>
              </a:rPr>
              <a:t>			</a:t>
            </a:r>
          </a:p>
          <a:p>
            <a:pPr>
              <a:lnSpc>
                <a:spcPct val="80000"/>
              </a:lnSpc>
              <a:buNone/>
            </a:pPr>
            <a:r>
              <a:rPr lang="en-US" b="1" dirty="0" smtClean="0">
                <a:latin typeface="Comic Sans MS" charset="0"/>
              </a:rPr>
              <a:t>                </a:t>
            </a:r>
            <a:endParaRPr lang="en-US" sz="2400" b="1" dirty="0">
              <a:latin typeface="Comic Sans MS" charset="0"/>
            </a:endParaRPr>
          </a:p>
          <a:p>
            <a:pPr lvl="1" eaLnBrk="1" hangingPunct="1">
              <a:lnSpc>
                <a:spcPct val="80000"/>
              </a:lnSpc>
              <a:buFont typeface="Wingdings" charset="2"/>
              <a:buNone/>
            </a:pPr>
            <a:r>
              <a:rPr lang="en-US" sz="2400" b="1" dirty="0">
                <a:latin typeface="Comic Sans MS" charset="0"/>
              </a:rPr>
              <a:t>	</a:t>
            </a:r>
            <a:r>
              <a:rPr lang="en-US" sz="2400" b="1" dirty="0" err="1" smtClean="0">
                <a:latin typeface="Comic Sans MS" charset="0"/>
              </a:rPr>
              <a:t>Pteridophyta</a:t>
            </a:r>
            <a:r>
              <a:rPr lang="en-US" sz="2400" b="1" dirty="0">
                <a:latin typeface="Comic Sans MS" charset="0"/>
              </a:rPr>
              <a:t>					</a:t>
            </a:r>
          </a:p>
          <a:p>
            <a:pPr lvl="1">
              <a:lnSpc>
                <a:spcPct val="80000"/>
              </a:lnSpc>
              <a:buNone/>
            </a:pPr>
            <a:r>
              <a:rPr lang="en-US" sz="2400" b="1" dirty="0">
                <a:latin typeface="Comic Sans MS" charset="0"/>
              </a:rPr>
              <a:t>		</a:t>
            </a:r>
            <a:r>
              <a:rPr lang="en-US" sz="2400" b="1" dirty="0" smtClean="0">
                <a:latin typeface="Comic Sans MS" charset="0"/>
              </a:rPr>
              <a:t>(ferns)</a:t>
            </a:r>
            <a:r>
              <a:rPr lang="en-US" sz="2400" b="1" dirty="0">
                <a:latin typeface="Comic Sans MS" charset="0"/>
              </a:rPr>
              <a:t>		 </a:t>
            </a:r>
            <a:r>
              <a:rPr lang="en-US" sz="2400" b="1" dirty="0" smtClean="0">
                <a:latin typeface="Comic Sans MS" charset="0"/>
              </a:rPr>
              <a:t>            Seeds      </a:t>
            </a:r>
            <a:r>
              <a:rPr lang="en-US" sz="2400" b="1" dirty="0">
                <a:latin typeface="Comic Sans MS" charset="0"/>
              </a:rPr>
              <a:t>							</a:t>
            </a:r>
          </a:p>
          <a:p>
            <a:pPr eaLnBrk="1" hangingPunct="1">
              <a:lnSpc>
                <a:spcPct val="80000"/>
              </a:lnSpc>
              <a:buFont typeface="Wingdings" charset="2"/>
              <a:buNone/>
            </a:pPr>
            <a:r>
              <a:rPr lang="en-US" b="1" dirty="0">
                <a:latin typeface="Comic Sans MS" charset="0"/>
              </a:rPr>
              <a:t> </a:t>
            </a:r>
            <a:r>
              <a:rPr lang="en-US" b="1" dirty="0" smtClean="0">
                <a:latin typeface="Comic Sans MS" charset="0"/>
              </a:rPr>
              <a:t>    </a:t>
            </a:r>
            <a:r>
              <a:rPr lang="en-US" sz="2400" b="1" dirty="0" smtClean="0">
                <a:latin typeface="Comic Sans MS" charset="0"/>
              </a:rPr>
              <a:t>                           Spores</a:t>
            </a:r>
            <a:endParaRPr lang="en-US" sz="2400" b="1" dirty="0">
              <a:latin typeface="Comic Sans MS" charset="0"/>
            </a:endParaRPr>
          </a:p>
          <a:p>
            <a:pPr eaLnBrk="1" hangingPunct="1">
              <a:lnSpc>
                <a:spcPct val="80000"/>
              </a:lnSpc>
              <a:buFont typeface="Wingdings" charset="2"/>
              <a:buNone/>
            </a:pPr>
            <a:endParaRPr lang="en-US" sz="2400" b="1" dirty="0">
              <a:latin typeface="Comic Sans MS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2400" b="1" dirty="0">
                <a:latin typeface="Comic Sans MS" charset="0"/>
              </a:rPr>
              <a:t>			</a:t>
            </a:r>
            <a:r>
              <a:rPr lang="en-US" sz="2800" b="1" dirty="0">
                <a:latin typeface="Comic Sans MS" charset="0"/>
              </a:rPr>
              <a:t>	</a:t>
            </a:r>
            <a:r>
              <a:rPr lang="en-US" sz="2800" b="1" dirty="0" smtClean="0">
                <a:latin typeface="Comic Sans MS" charset="0"/>
              </a:rPr>
              <a:t>               </a:t>
            </a:r>
            <a:endParaRPr lang="en-US" b="1" dirty="0">
              <a:latin typeface="Comic Sans MS" charset="0"/>
            </a:endParaRPr>
          </a:p>
          <a:p>
            <a:pPr eaLnBrk="1" hangingPunct="1">
              <a:lnSpc>
                <a:spcPct val="80000"/>
              </a:lnSpc>
              <a:buFont typeface="Wingdings" charset="2"/>
              <a:buNone/>
            </a:pPr>
            <a:r>
              <a:rPr lang="en-US" sz="2400" b="1" i="1" dirty="0">
                <a:latin typeface="Comic Sans MS" charset="0"/>
              </a:rPr>
              <a:t>Bryophytes		  			 </a:t>
            </a:r>
            <a:r>
              <a:rPr lang="en-US" sz="2400" b="1" i="1" dirty="0" err="1" smtClean="0">
                <a:latin typeface="Comic Sans MS" charset="0"/>
              </a:rPr>
              <a:t>Tracheophytes</a:t>
            </a:r>
            <a:r>
              <a:rPr lang="en-US" sz="2400" b="1" i="1" dirty="0" smtClean="0">
                <a:latin typeface="Comic Sans MS" charset="0"/>
              </a:rPr>
              <a:t> </a:t>
            </a:r>
            <a:endParaRPr lang="en-US" sz="2400" b="1" i="1" dirty="0">
              <a:latin typeface="Comic Sans MS" charset="0"/>
            </a:endParaRPr>
          </a:p>
          <a:p>
            <a:pPr lvl="1" eaLnBrk="1" hangingPunct="1">
              <a:lnSpc>
                <a:spcPct val="80000"/>
              </a:lnSpc>
              <a:buFont typeface="Wingdings" charset="2"/>
              <a:buNone/>
            </a:pPr>
            <a:r>
              <a:rPr lang="en-US" sz="2000" b="1" dirty="0">
                <a:latin typeface="Comic Sans MS" charset="0"/>
              </a:rPr>
              <a:t>Mosses </a:t>
            </a:r>
            <a:r>
              <a:rPr lang="en-US" sz="2000" b="1" dirty="0" smtClean="0">
                <a:latin typeface="Comic Sans MS" charset="0"/>
              </a:rPr>
              <a:t>                                          (vascular plants)</a:t>
            </a:r>
            <a:endParaRPr lang="en-US" sz="2000" b="1" dirty="0">
              <a:latin typeface="Comic Sans MS" charset="0"/>
            </a:endParaRPr>
          </a:p>
          <a:p>
            <a:pPr lvl="1" eaLnBrk="1" hangingPunct="1">
              <a:lnSpc>
                <a:spcPct val="80000"/>
              </a:lnSpc>
              <a:buFont typeface="Wingdings" charset="2"/>
              <a:buNone/>
            </a:pPr>
            <a:r>
              <a:rPr lang="en-US" sz="2000" b="1" dirty="0">
                <a:latin typeface="Comic Sans MS" charset="0"/>
              </a:rPr>
              <a:t>Liverworts</a:t>
            </a:r>
            <a:r>
              <a:rPr lang="en-US" sz="2400" b="1" dirty="0">
                <a:latin typeface="Comic Sans MS" charset="0"/>
              </a:rPr>
              <a:t>		     </a:t>
            </a:r>
          </a:p>
          <a:p>
            <a:pPr lvl="1" eaLnBrk="1" hangingPunct="1">
              <a:lnSpc>
                <a:spcPct val="80000"/>
              </a:lnSpc>
              <a:buFont typeface="Wingdings" charset="2"/>
              <a:buNone/>
            </a:pPr>
            <a:endParaRPr lang="en-US" sz="2400" b="1" dirty="0">
              <a:latin typeface="Comic Sans MS" charset="0"/>
            </a:endParaRPr>
          </a:p>
          <a:p>
            <a:pPr lvl="1" eaLnBrk="1" hangingPunct="1">
              <a:lnSpc>
                <a:spcPct val="80000"/>
              </a:lnSpc>
              <a:buFont typeface="Wingdings" charset="2"/>
              <a:buNone/>
            </a:pPr>
            <a:r>
              <a:rPr lang="en-US" sz="1400" b="1" dirty="0">
                <a:latin typeface="Comic Sans MS" charset="0"/>
              </a:rPr>
              <a:t>			</a:t>
            </a:r>
            <a:r>
              <a:rPr lang="en-US" b="1" dirty="0" err="1" smtClean="0">
                <a:latin typeface="Comic Sans MS" charset="0"/>
              </a:rPr>
              <a:t>NonVascular</a:t>
            </a:r>
            <a:r>
              <a:rPr lang="en-US" sz="1400" b="1" dirty="0">
                <a:latin typeface="Comic Sans MS" charset="0"/>
              </a:rPr>
              <a:t>		</a:t>
            </a:r>
          </a:p>
          <a:p>
            <a:pPr lvl="1" eaLnBrk="1" hangingPunct="1">
              <a:lnSpc>
                <a:spcPct val="80000"/>
              </a:lnSpc>
              <a:buFont typeface="Wingdings" charset="2"/>
              <a:buNone/>
            </a:pPr>
            <a:r>
              <a:rPr lang="en-US" sz="1400" b="1" dirty="0">
                <a:latin typeface="Comic Sans MS" charset="0"/>
              </a:rPr>
              <a:t>							</a:t>
            </a:r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 flipH="1" flipV="1">
            <a:off x="2057400" y="5562600"/>
            <a:ext cx="838200" cy="838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 flipH="1" flipV="1">
            <a:off x="4038600" y="4038600"/>
            <a:ext cx="838200" cy="914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 flipV="1">
            <a:off x="4910351" y="4190999"/>
            <a:ext cx="804649" cy="74721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 flipV="1">
            <a:off x="6869373" y="2667000"/>
            <a:ext cx="750627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 flipH="1" flipV="1">
            <a:off x="5943600" y="2743200"/>
            <a:ext cx="91440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 flipV="1">
            <a:off x="2895600" y="5562600"/>
            <a:ext cx="990600" cy="838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C:\Documents and Settings\jcobb\Desktop\mshield_fer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609" y="2425700"/>
            <a:ext cx="990600" cy="132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48775"/>
            <a:ext cx="1752600" cy="121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Documents and Settings\jcobb\Desktop\pine tree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401" y="1431925"/>
            <a:ext cx="7239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jcobb\Desktop\pine co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533" y="1429211"/>
            <a:ext cx="724873" cy="85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jcobb\Desktop\peach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1402833"/>
            <a:ext cx="664556" cy="78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jcobb\Desktop\Flowe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686" y="1400369"/>
            <a:ext cx="985838" cy="73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Nonvascular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Mosses, Liverworts, and Hornworts</a:t>
            </a:r>
          </a:p>
          <a:p>
            <a:r>
              <a:rPr lang="en-US" dirty="0" smtClean="0"/>
              <a:t>Bryophytes is the moss phylum and most recognized.</a:t>
            </a:r>
          </a:p>
          <a:p>
            <a:r>
              <a:rPr lang="en-US" dirty="0" smtClean="0"/>
              <a:t>Lack vascular tissue to transport to move water and dissolved materials throughout the plant.</a:t>
            </a:r>
          </a:p>
          <a:p>
            <a:r>
              <a:rPr lang="en-US" dirty="0" smtClean="0"/>
              <a:t>Usually very small</a:t>
            </a:r>
          </a:p>
          <a:p>
            <a:r>
              <a:rPr lang="en-US" dirty="0" smtClean="0"/>
              <a:t>Produce spores, not seeds.</a:t>
            </a:r>
          </a:p>
          <a:p>
            <a:endParaRPr lang="en-US" dirty="0"/>
          </a:p>
        </p:txBody>
      </p:sp>
      <p:pic>
        <p:nvPicPr>
          <p:cNvPr id="4" name="Picture 3" descr="20070331184751_100_606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0745" y="3810000"/>
            <a:ext cx="4172254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orbe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orbe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orbe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orbe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orbe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Nonvascular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Small</a:t>
            </a:r>
          </a:p>
          <a:p>
            <a:r>
              <a:rPr lang="en-US" dirty="0" smtClean="0"/>
              <a:t>No true leaves</a:t>
            </a:r>
          </a:p>
          <a:p>
            <a:r>
              <a:rPr lang="en-US" dirty="0" smtClean="0"/>
              <a:t>No true stems</a:t>
            </a:r>
          </a:p>
          <a:p>
            <a:r>
              <a:rPr lang="en-US" dirty="0" smtClean="0"/>
              <a:t>No true roots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Gametophyte – alteration of generations – this means they are haploid as an adult and diploid as a sporophyte.</a:t>
            </a:r>
          </a:p>
          <a:p>
            <a:endParaRPr lang="en-US" dirty="0"/>
          </a:p>
        </p:txBody>
      </p:sp>
      <p:pic>
        <p:nvPicPr>
          <p:cNvPr id="4" name="Picture 4" descr="Takak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8458" y="1457978"/>
            <a:ext cx="2624802" cy="3266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picture of LIVERWOR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16074" y="1457977"/>
            <a:ext cx="3227926" cy="3266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h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h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h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h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h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ChangeArrowheads="1"/>
          </p:cNvSpPr>
          <p:nvPr/>
        </p:nvSpPr>
        <p:spPr bwMode="auto">
          <a:xfrm>
            <a:off x="19334" y="0"/>
            <a:ext cx="9144000" cy="7010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339" name="Picture 5" descr="img004.gif (16029 bytes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8229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7086600" y="5486400"/>
            <a:ext cx="121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00"/>
                </a:solidFill>
              </a:rPr>
              <a:t>protonema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28800" y="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Bryophyte life cycle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Venture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Venture">
      <a:majorFont>
        <a:latin typeface="Calisto MT"/>
        <a:ea typeface=""/>
        <a:cs typeface=""/>
        <a:font script="Jpan" typeface="ＭＳ Ｐ明朝"/>
      </a:majorFont>
      <a:minorFont>
        <a:latin typeface="Calisto MT"/>
        <a:ea typeface=""/>
        <a:cs typeface=""/>
        <a:font script="Jpan" typeface="ＭＳ Ｐ明朝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1164</TotalTime>
  <Words>753</Words>
  <Application>Microsoft Office PowerPoint</Application>
  <PresentationFormat>On-screen Show (4:3)</PresentationFormat>
  <Paragraphs>358</Paragraphs>
  <Slides>52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Venture</vt:lpstr>
      <vt:lpstr>Botany  the study of plants </vt:lpstr>
      <vt:lpstr>Plants</vt:lpstr>
      <vt:lpstr>Why study plants?</vt:lpstr>
      <vt:lpstr>What is a plant?</vt:lpstr>
      <vt:lpstr>Plant Classification</vt:lpstr>
      <vt:lpstr>Plant Kingdom</vt:lpstr>
      <vt:lpstr>Nonvascular Plants</vt:lpstr>
      <vt:lpstr>Nonvascular Plants</vt:lpstr>
      <vt:lpstr>PowerPoint Presentation</vt:lpstr>
      <vt:lpstr>Plant Life Cycle</vt:lpstr>
      <vt:lpstr>Vascular Plants  without seeds</vt:lpstr>
      <vt:lpstr>PowerPoint Presentation</vt:lpstr>
      <vt:lpstr>PowerPoint Presentation</vt:lpstr>
      <vt:lpstr>PowerPoint Presentation</vt:lpstr>
      <vt:lpstr>Vascular Plants without seeds</vt:lpstr>
      <vt:lpstr>Vascular plants with seeds</vt:lpstr>
      <vt:lpstr>Coniferophyta</vt:lpstr>
      <vt:lpstr>Conifer life cycle</vt:lpstr>
      <vt:lpstr>Phylum Anthophyta  (Flowering Plants)</vt:lpstr>
      <vt:lpstr>Other large stuff  Just for fun!</vt:lpstr>
      <vt:lpstr>Flowering Plants </vt:lpstr>
      <vt:lpstr>Monocots</vt:lpstr>
      <vt:lpstr>Dicots</vt:lpstr>
      <vt:lpstr>Monocot vs. Dicot</vt:lpstr>
      <vt:lpstr>Monocot vs. Dicot</vt:lpstr>
      <vt:lpstr>Monocots vs. Dicots</vt:lpstr>
      <vt:lpstr>Plant Anatomy</vt:lpstr>
      <vt:lpstr>Plant Structure</vt:lpstr>
      <vt:lpstr>Plant Structure</vt:lpstr>
      <vt:lpstr>Plant Structure</vt:lpstr>
      <vt:lpstr>Leaf Venation</vt:lpstr>
      <vt:lpstr>Leaf Shape</vt:lpstr>
      <vt:lpstr>Leaf Shape</vt:lpstr>
      <vt:lpstr>Leaf Edges</vt:lpstr>
      <vt:lpstr>Leaf Cross Section</vt:lpstr>
      <vt:lpstr>Plant Structure</vt:lpstr>
      <vt:lpstr>Plant Structure</vt:lpstr>
      <vt:lpstr>Plant Structure</vt:lpstr>
      <vt:lpstr>Ch. 13 Plant Kingdom &amp; Plant Structure</vt:lpstr>
      <vt:lpstr>Stomata</vt:lpstr>
      <vt:lpstr>Fibrous and Tap roots</vt:lpstr>
      <vt:lpstr>Root Structure</vt:lpstr>
      <vt:lpstr>Root Structure</vt:lpstr>
      <vt:lpstr>Root Hairs</vt:lpstr>
      <vt:lpstr>Secondary Root Growth</vt:lpstr>
      <vt:lpstr>Stem Function</vt:lpstr>
      <vt:lpstr>Stem Anatomy</vt:lpstr>
      <vt:lpstr>Stem Structure</vt:lpstr>
      <vt:lpstr>Stem Structure</vt:lpstr>
      <vt:lpstr>Hardwood and Softwood</vt:lpstr>
      <vt:lpstr>Ch. 13 Plant Kingdom &amp; Plant Structure</vt:lpstr>
      <vt:lpstr>Ch. 13 Plant Kingdom &amp; Plant Structure</vt:lpstr>
    </vt:vector>
  </TitlesOfParts>
  <Company>GCA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Botany  the study of plants </dc:title>
  <dc:creator>Jason Cobb</dc:creator>
  <cp:lastModifiedBy>jcobb</cp:lastModifiedBy>
  <cp:revision>40</cp:revision>
  <dcterms:created xsi:type="dcterms:W3CDTF">2012-03-30T02:12:49Z</dcterms:created>
  <dcterms:modified xsi:type="dcterms:W3CDTF">2012-03-30T17:33:56Z</dcterms:modified>
</cp:coreProperties>
</file>